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60" r:id="rId2"/>
    <p:sldMasterId id="2147483727" r:id="rId3"/>
  </p:sldMasterIdLst>
  <p:notesMasterIdLst>
    <p:notesMasterId r:id="rId18"/>
  </p:notesMasterIdLst>
  <p:sldIdLst>
    <p:sldId id="276" r:id="rId4"/>
    <p:sldId id="259" r:id="rId5"/>
    <p:sldId id="288" r:id="rId6"/>
    <p:sldId id="539" r:id="rId7"/>
    <p:sldId id="297" r:id="rId8"/>
    <p:sldId id="294" r:id="rId9"/>
    <p:sldId id="287" r:id="rId10"/>
    <p:sldId id="537" r:id="rId11"/>
    <p:sldId id="295" r:id="rId12"/>
    <p:sldId id="521" r:id="rId13"/>
    <p:sldId id="541" r:id="rId14"/>
    <p:sldId id="506" r:id="rId15"/>
    <p:sldId id="540" r:id="rId16"/>
    <p:sldId id="29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wwZ9hmNjdgQHmUu3Oa6CeVmbH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661FF8-1CB7-4ED7-895E-111DB47DC5A2}">
  <a:tblStyle styleId="{18661FF8-1CB7-4ED7-895E-111DB47DC5A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4660"/>
  </p:normalViewPr>
  <p:slideViewPr>
    <p:cSldViewPr snapToGrid="0">
      <p:cViewPr varScale="1">
        <p:scale>
          <a:sx n="157" d="100"/>
          <a:sy n="157" d="100"/>
        </p:scale>
        <p:origin x="30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9f42292881_2_3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19f42292881_2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0cadc662d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e0cadc662d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8" name="Google Shape;268;ge0cadc662d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venir Book" panose="02000503020000020003" pitchFamily="2" charset="0"/>
              </a:rPr>
              <a:t>3</a:t>
            </a:fld>
            <a:endParaRPr dirty="0">
              <a:latin typeface="Avenir Book" panose="02000503020000020003" pitchFamily="2" charset="0"/>
            </a:endParaRPr>
          </a:p>
        </p:txBody>
      </p:sp>
    </p:spTree>
    <p:extLst>
      <p:ext uri="{BB962C8B-B14F-4D97-AF65-F5344CB8AC3E}">
        <p14:creationId xmlns:p14="http://schemas.microsoft.com/office/powerpoint/2010/main" val="26023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0cadc662d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e0cadc662d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8" name="Google Shape;268;ge0cadc662d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venir Book" panose="02000503020000020003" pitchFamily="2" charset="0"/>
              </a:rPr>
              <a:t>4</a:t>
            </a:fld>
            <a:endParaRPr dirty="0">
              <a:latin typeface="Avenir Book" panose="02000503020000020003" pitchFamily="2" charset="0"/>
            </a:endParaRPr>
          </a:p>
        </p:txBody>
      </p:sp>
    </p:spTree>
    <p:extLst>
      <p:ext uri="{BB962C8B-B14F-4D97-AF65-F5344CB8AC3E}">
        <p14:creationId xmlns:p14="http://schemas.microsoft.com/office/powerpoint/2010/main" val="114978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0cadc662d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e0cadc662d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8" name="Google Shape;268;ge0cadc662d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venir Book" panose="02000503020000020003" pitchFamily="2" charset="0"/>
              </a:rPr>
              <a:t>5</a:t>
            </a:fld>
            <a:endParaRPr dirty="0">
              <a:latin typeface="Avenir Book" panose="02000503020000020003" pitchFamily="2" charset="0"/>
            </a:endParaRPr>
          </a:p>
        </p:txBody>
      </p:sp>
    </p:spTree>
    <p:extLst>
      <p:ext uri="{BB962C8B-B14F-4D97-AF65-F5344CB8AC3E}">
        <p14:creationId xmlns:p14="http://schemas.microsoft.com/office/powerpoint/2010/main" val="385708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1" name="Google Shape;59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0cadc662d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e0cadc662d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8" name="Google Shape;268;ge0cadc662d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venir Book" panose="02000503020000020003" pitchFamily="2" charset="0"/>
              </a:rPr>
              <a:t>7</a:t>
            </a:fld>
            <a:endParaRPr dirty="0">
              <a:latin typeface="Avenir Book" panose="02000503020000020003" pitchFamily="2" charset="0"/>
            </a:endParaRPr>
          </a:p>
        </p:txBody>
      </p:sp>
    </p:spTree>
    <p:extLst>
      <p:ext uri="{BB962C8B-B14F-4D97-AF65-F5344CB8AC3E}">
        <p14:creationId xmlns:p14="http://schemas.microsoft.com/office/powerpoint/2010/main" val="2109290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Sidebar Left">
  <p:cSld name="Content with Sidebar Lef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0" y="365125"/>
            <a:ext cx="12192000" cy="1020763"/>
          </a:xfrm>
          <a:prstGeom prst="rect">
            <a:avLst/>
          </a:prstGeom>
          <a:solidFill>
            <a:schemeClr val="dk2"/>
          </a:solidFill>
          <a:ln>
            <a:noFill/>
          </a:ln>
        </p:spPr>
        <p:txBody>
          <a:bodyPr spcFirstLastPara="1" wrap="square" lIns="365750" tIns="45700" rIns="91425" bIns="45700" anchor="ctr" anchorCtr="0">
            <a:noAutofit/>
          </a:bodyPr>
          <a:lstStyle>
            <a:lvl1pPr marR="0" lvl="0" algn="l" rtl="0">
              <a:lnSpc>
                <a:spcPct val="80000"/>
              </a:lnSpc>
              <a:spcBef>
                <a:spcPts val="0"/>
              </a:spcBef>
              <a:spcAft>
                <a:spcPts val="0"/>
              </a:spcAft>
              <a:buClr>
                <a:schemeClr val="lt1"/>
              </a:buClr>
              <a:buSzPts val="2500"/>
              <a:buFont typeface="Arial"/>
              <a:buNone/>
              <a:defRPr sz="2500" b="0" i="0" u="none" strike="noStrike" cap="none">
                <a:solidFill>
                  <a:schemeClr val="lt1"/>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0" name="Google Shape;20;p21"/>
          <p:cNvSpPr txBox="1">
            <a:spLocks noGrp="1"/>
          </p:cNvSpPr>
          <p:nvPr>
            <p:ph type="body" idx="1"/>
          </p:nvPr>
        </p:nvSpPr>
        <p:spPr>
          <a:xfrm>
            <a:off x="3908120" y="1750469"/>
            <a:ext cx="7933150" cy="43513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accent1"/>
              </a:buClr>
              <a:buSzPts val="1800"/>
              <a:buFont typeface="Noto Sans Symbols"/>
              <a:buChar char="▪"/>
              <a:defRPr sz="1800" b="0" i="0" u="none" strike="noStrike" cap="none">
                <a:solidFill>
                  <a:srgbClr val="3F3F3F"/>
                </a:solidFill>
                <a:latin typeface="Avenir Book" panose="02000503020000020003" pitchFamily="2" charset="0"/>
                <a:ea typeface="Avenir Book" panose="02000503020000020003" pitchFamily="2" charset="0"/>
                <a:cs typeface="Arial"/>
                <a:sym typeface="Arial"/>
              </a:defRPr>
            </a:lvl1pPr>
            <a:lvl2pPr marL="914400" marR="0" lvl="1"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3pPr>
            <a:lvl4pPr marL="1828800" marR="0" lvl="3"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21" name="Google Shape;21;p21"/>
          <p:cNvPicPr preferRelativeResize="0"/>
          <p:nvPr/>
        </p:nvPicPr>
        <p:blipFill rotWithShape="1">
          <a:blip r:embed="rId2">
            <a:alphaModFix/>
          </a:blip>
          <a:srcRect/>
          <a:stretch/>
        </p:blipFill>
        <p:spPr>
          <a:xfrm>
            <a:off x="0" y="6616700"/>
            <a:ext cx="12192000" cy="241300"/>
          </a:xfrm>
          <a:prstGeom prst="rect">
            <a:avLst/>
          </a:prstGeom>
          <a:noFill/>
          <a:ln>
            <a:noFill/>
          </a:ln>
        </p:spPr>
      </p:pic>
      <p:sp>
        <p:nvSpPr>
          <p:cNvPr id="22" name="Google Shape;22;p21"/>
          <p:cNvSpPr txBox="1">
            <a:spLocks noGrp="1"/>
          </p:cNvSpPr>
          <p:nvPr>
            <p:ph type="body" idx="2"/>
          </p:nvPr>
        </p:nvSpPr>
        <p:spPr>
          <a:xfrm>
            <a:off x="350730" y="1750469"/>
            <a:ext cx="3268662" cy="3770312"/>
          </a:xfrm>
          <a:prstGeom prst="rect">
            <a:avLst/>
          </a:prstGeom>
          <a:solidFill>
            <a:srgbClr val="D9ECD1"/>
          </a:solidFill>
          <a:ln>
            <a:noFill/>
          </a:ln>
        </p:spPr>
        <p:txBody>
          <a:bodyPr spcFirstLastPara="1" wrap="square" lIns="182875" tIns="182875" rIns="182875" bIns="182875" anchor="t" anchorCtr="0">
            <a:noAutofit/>
          </a:bodyPr>
          <a:lstStyle>
            <a:lvl1pPr marL="457200" marR="0" lvl="0" indent="-228600" algn="l" rtl="0">
              <a:lnSpc>
                <a:spcPct val="90000"/>
              </a:lnSpc>
              <a:spcBef>
                <a:spcPts val="0"/>
              </a:spcBef>
              <a:spcAft>
                <a:spcPts val="0"/>
              </a:spcAft>
              <a:buClr>
                <a:schemeClr val="dk2"/>
              </a:buClr>
              <a:buSzPts val="2200"/>
              <a:buFont typeface="Arial"/>
              <a:buNone/>
              <a:defRPr sz="2200" b="0" i="0" u="none" strike="noStrike" cap="none">
                <a:solidFill>
                  <a:schemeClr val="dk2"/>
                </a:solidFill>
                <a:latin typeface="Avenir Book" panose="02000503020000020003" pitchFamily="2" charset="0"/>
                <a:ea typeface="Avenir Book" panose="02000503020000020003" pitchFamily="2" charset="0"/>
                <a:cs typeface="Arial"/>
                <a:sym typeface="Arial"/>
              </a:defRPr>
            </a:lvl1pPr>
            <a:lvl2pPr marL="914400" marR="0" lvl="1" indent="-342900" algn="l" rtl="0">
              <a:lnSpc>
                <a:spcPct val="90000"/>
              </a:lnSpc>
              <a:spcBef>
                <a:spcPts val="1200"/>
              </a:spcBef>
              <a:spcAft>
                <a:spcPts val="0"/>
              </a:spcAft>
              <a:buClr>
                <a:schemeClr val="dk2"/>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228600" algn="l" rtl="0">
              <a:lnSpc>
                <a:spcPct val="90000"/>
              </a:lnSpc>
              <a:spcBef>
                <a:spcPts val="6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23" name="Google Shape;23;p21" descr="A picture containing table&#10;&#10;Description automatically generated"/>
          <p:cNvPicPr preferRelativeResize="0"/>
          <p:nvPr/>
        </p:nvPicPr>
        <p:blipFill rotWithShape="1">
          <a:blip r:embed="rId3">
            <a:alphaModFix/>
          </a:blip>
          <a:srcRect/>
          <a:stretch/>
        </p:blipFill>
        <p:spPr>
          <a:xfrm>
            <a:off x="9743008" y="5595937"/>
            <a:ext cx="2347433" cy="1020762"/>
          </a:xfrm>
          <a:prstGeom prst="rect">
            <a:avLst/>
          </a:prstGeom>
          <a:noFill/>
          <a:ln>
            <a:noFill/>
          </a:ln>
        </p:spPr>
      </p:pic>
      <p:pic>
        <p:nvPicPr>
          <p:cNvPr id="24" name="Google Shape;24;p21" descr="Logo, company name&#10;&#10;Description automatically generated"/>
          <p:cNvPicPr preferRelativeResize="0"/>
          <p:nvPr/>
        </p:nvPicPr>
        <p:blipFill rotWithShape="1">
          <a:blip r:embed="rId4">
            <a:alphaModFix/>
          </a:blip>
          <a:srcRect l="37000" r="36591" b="8315"/>
          <a:stretch/>
        </p:blipFill>
        <p:spPr>
          <a:xfrm>
            <a:off x="10057524" y="351849"/>
            <a:ext cx="1718400" cy="11862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p:cSld name="1_Content">
    <p:spTree>
      <p:nvGrpSpPr>
        <p:cNvPr id="1" name="Shape 25"/>
        <p:cNvGrpSpPr/>
        <p:nvPr/>
      </p:nvGrpSpPr>
      <p:grpSpPr>
        <a:xfrm>
          <a:off x="0" y="0"/>
          <a:ext cx="0" cy="0"/>
          <a:chOff x="0" y="0"/>
          <a:chExt cx="0" cy="0"/>
        </a:xfrm>
      </p:grpSpPr>
      <p:sp>
        <p:nvSpPr>
          <p:cNvPr id="26" name="Google Shape;26;p51"/>
          <p:cNvSpPr txBox="1">
            <a:spLocks noGrp="1"/>
          </p:cNvSpPr>
          <p:nvPr>
            <p:ph type="title"/>
          </p:nvPr>
        </p:nvSpPr>
        <p:spPr>
          <a:xfrm>
            <a:off x="226097" y="407802"/>
            <a:ext cx="11448790" cy="5952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Arial"/>
              <a:buNone/>
              <a:defRPr sz="32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51"/>
          <p:cNvPicPr preferRelativeResize="0"/>
          <p:nvPr/>
        </p:nvPicPr>
        <p:blipFill rotWithShape="1">
          <a:blip r:embed="rId2">
            <a:alphaModFix/>
          </a:blip>
          <a:srcRect/>
          <a:stretch/>
        </p:blipFill>
        <p:spPr>
          <a:xfrm>
            <a:off x="11938000" y="0"/>
            <a:ext cx="254000" cy="6858000"/>
          </a:xfrm>
          <a:prstGeom prst="rect">
            <a:avLst/>
          </a:prstGeom>
          <a:noFill/>
          <a:ln>
            <a:noFill/>
          </a:ln>
        </p:spPr>
      </p:pic>
      <p:pic>
        <p:nvPicPr>
          <p:cNvPr id="28" name="Google Shape;28;p51" descr="A picture containing table&#10;&#10;Description automatically generated"/>
          <p:cNvPicPr preferRelativeResize="0"/>
          <p:nvPr/>
        </p:nvPicPr>
        <p:blipFill rotWithShape="1">
          <a:blip r:embed="rId3">
            <a:alphaModFix/>
          </a:blip>
          <a:srcRect/>
          <a:stretch/>
        </p:blipFill>
        <p:spPr>
          <a:xfrm>
            <a:off x="0" y="5944295"/>
            <a:ext cx="2347433" cy="882968"/>
          </a:xfrm>
          <a:prstGeom prst="rect">
            <a:avLst/>
          </a:prstGeom>
          <a:noFill/>
          <a:ln>
            <a:noFill/>
          </a:ln>
        </p:spPr>
      </p:pic>
      <p:sp>
        <p:nvSpPr>
          <p:cNvPr id="29" name="Google Shape;29;p51"/>
          <p:cNvSpPr txBox="1">
            <a:spLocks noGrp="1"/>
          </p:cNvSpPr>
          <p:nvPr>
            <p:ph type="body" idx="1"/>
          </p:nvPr>
        </p:nvSpPr>
        <p:spPr>
          <a:xfrm>
            <a:off x="226097" y="1138687"/>
            <a:ext cx="11448159" cy="4659467"/>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0"/>
              </a:spcBef>
              <a:spcAft>
                <a:spcPts val="0"/>
              </a:spcAft>
              <a:buClr>
                <a:schemeClr val="accent1"/>
              </a:buClr>
              <a:buSzPts val="1600"/>
              <a:buFont typeface="Noto Sans Symbols"/>
              <a:buChar char="▪"/>
              <a:defRPr sz="1600">
                <a:solidFill>
                  <a:srgbClr val="262626"/>
                </a:solidFill>
              </a:defRPr>
            </a:lvl1pPr>
            <a:lvl2pPr marL="914400" lvl="1" indent="-330200" algn="l">
              <a:lnSpc>
                <a:spcPct val="90000"/>
              </a:lnSpc>
              <a:spcBef>
                <a:spcPts val="1000"/>
              </a:spcBef>
              <a:spcAft>
                <a:spcPts val="0"/>
              </a:spcAft>
              <a:buClr>
                <a:schemeClr val="accent1"/>
              </a:buClr>
              <a:buSzPts val="1600"/>
              <a:buFont typeface="Noto Sans Symbols"/>
              <a:buChar char="▪"/>
              <a:defRPr sz="1600">
                <a:solidFill>
                  <a:srgbClr val="262626"/>
                </a:solidFill>
              </a:defRPr>
            </a:lvl2pPr>
            <a:lvl3pPr marL="1371600" lvl="2" indent="-330200" algn="l">
              <a:lnSpc>
                <a:spcPct val="90000"/>
              </a:lnSpc>
              <a:spcBef>
                <a:spcPts val="1000"/>
              </a:spcBef>
              <a:spcAft>
                <a:spcPts val="0"/>
              </a:spcAft>
              <a:buClr>
                <a:schemeClr val="accent1"/>
              </a:buClr>
              <a:buSzPts val="1600"/>
              <a:buFont typeface="Noto Sans Symbols"/>
              <a:buChar char="▪"/>
              <a:defRPr sz="1600">
                <a:solidFill>
                  <a:srgbClr val="262626"/>
                </a:solidFill>
              </a:defRPr>
            </a:lvl3pPr>
            <a:lvl4pPr marL="1828800" lvl="3" indent="-330200" algn="l">
              <a:lnSpc>
                <a:spcPct val="90000"/>
              </a:lnSpc>
              <a:spcBef>
                <a:spcPts val="1000"/>
              </a:spcBef>
              <a:spcAft>
                <a:spcPts val="0"/>
              </a:spcAft>
              <a:buClr>
                <a:schemeClr val="accent1"/>
              </a:buClr>
              <a:buSzPts val="1600"/>
              <a:buFont typeface="Noto Sans Symbols"/>
              <a:buChar char="▪"/>
              <a:defRPr sz="1600">
                <a:solidFill>
                  <a:srgbClr val="262626"/>
                </a:solidFill>
              </a:defRPr>
            </a:lvl4pPr>
            <a:lvl5pPr marL="2286000" lvl="4" indent="-330200" algn="l">
              <a:lnSpc>
                <a:spcPct val="90000"/>
              </a:lnSpc>
              <a:spcBef>
                <a:spcPts val="1000"/>
              </a:spcBef>
              <a:spcAft>
                <a:spcPts val="0"/>
              </a:spcAft>
              <a:buClr>
                <a:schemeClr val="accent1"/>
              </a:buClr>
              <a:buSzPts val="1600"/>
              <a:buFont typeface="Noto Sans Symbols"/>
              <a:buChar char="▪"/>
              <a:defRPr sz="1600">
                <a:solidFill>
                  <a:srgbClr val="262626"/>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 name="Google Shape;30;p51"/>
          <p:cNvCxnSpPr/>
          <p:nvPr/>
        </p:nvCxnSpPr>
        <p:spPr>
          <a:xfrm>
            <a:off x="225466" y="1003027"/>
            <a:ext cx="11448790" cy="0"/>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414014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0" y="365125"/>
            <a:ext cx="12192000" cy="1020763"/>
          </a:xfrm>
          <a:prstGeom prst="rect">
            <a:avLst/>
          </a:prstGeom>
          <a:solidFill>
            <a:schemeClr val="dk2"/>
          </a:solidFill>
          <a:ln>
            <a:noFill/>
          </a:ln>
        </p:spPr>
        <p:txBody>
          <a:bodyPr spcFirstLastPara="1" wrap="square" lIns="365750" tIns="45700" rIns="91425" bIns="45700" anchor="ctr" anchorCtr="0">
            <a:noAutofit/>
          </a:bodyPr>
          <a:lstStyle>
            <a:lvl1pPr marR="0" lvl="0" algn="l" rtl="0">
              <a:lnSpc>
                <a:spcPct val="80000"/>
              </a:lnSpc>
              <a:spcBef>
                <a:spcPts val="0"/>
              </a:spcBef>
              <a:spcAft>
                <a:spcPts val="0"/>
              </a:spcAft>
              <a:buClr>
                <a:schemeClr val="lt1"/>
              </a:buClr>
              <a:buSzPts val="2500"/>
              <a:buFont typeface="Arial"/>
              <a:buNone/>
              <a:defRPr sz="2500" b="0" i="0" u="none" strike="noStrike" cap="none">
                <a:solidFill>
                  <a:schemeClr val="lt1"/>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7" name="Google Shape;27;p23"/>
          <p:cNvSpPr txBox="1">
            <a:spLocks noGrp="1"/>
          </p:cNvSpPr>
          <p:nvPr>
            <p:ph type="body" idx="1"/>
          </p:nvPr>
        </p:nvSpPr>
        <p:spPr>
          <a:xfrm>
            <a:off x="350730" y="1825625"/>
            <a:ext cx="11398684" cy="43513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accent1"/>
              </a:buClr>
              <a:buSzPts val="1800"/>
              <a:buFont typeface="Noto Sans Symbols"/>
              <a:buChar char="▪"/>
              <a:defRPr sz="1800" b="0" i="0" u="none" strike="noStrike" cap="none">
                <a:solidFill>
                  <a:srgbClr val="3F3F3F"/>
                </a:solidFill>
                <a:latin typeface="Avenir Book" panose="02000503020000020003" pitchFamily="2" charset="0"/>
                <a:ea typeface="Avenir Book" panose="02000503020000020003" pitchFamily="2" charset="0"/>
                <a:cs typeface="Arial"/>
                <a:sym typeface="Arial"/>
              </a:defRPr>
            </a:lvl1pPr>
            <a:lvl2pPr marL="914400" marR="0" lvl="1"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28" name="Google Shape;28;p23"/>
          <p:cNvPicPr preferRelativeResize="0"/>
          <p:nvPr/>
        </p:nvPicPr>
        <p:blipFill rotWithShape="1">
          <a:blip r:embed="rId2">
            <a:alphaModFix/>
          </a:blip>
          <a:srcRect/>
          <a:stretch/>
        </p:blipFill>
        <p:spPr>
          <a:xfrm>
            <a:off x="0" y="6616700"/>
            <a:ext cx="12192000" cy="241300"/>
          </a:xfrm>
          <a:prstGeom prst="rect">
            <a:avLst/>
          </a:prstGeom>
          <a:noFill/>
          <a:ln>
            <a:noFill/>
          </a:ln>
        </p:spPr>
      </p:pic>
      <p:pic>
        <p:nvPicPr>
          <p:cNvPr id="29" name="Google Shape;29;p23" descr="A picture containing table&#10;&#10;Description automatically generated"/>
          <p:cNvPicPr preferRelativeResize="0"/>
          <p:nvPr/>
        </p:nvPicPr>
        <p:blipFill rotWithShape="1">
          <a:blip r:embed="rId3">
            <a:alphaModFix/>
          </a:blip>
          <a:srcRect/>
          <a:stretch/>
        </p:blipFill>
        <p:spPr>
          <a:xfrm>
            <a:off x="9743008" y="5595937"/>
            <a:ext cx="2347433" cy="1020762"/>
          </a:xfrm>
          <a:prstGeom prst="rect">
            <a:avLst/>
          </a:prstGeom>
          <a:noFill/>
          <a:ln>
            <a:noFill/>
          </a:ln>
        </p:spPr>
      </p:pic>
      <p:pic>
        <p:nvPicPr>
          <p:cNvPr id="30" name="Google Shape;30;p23" descr="Logo, company name&#10;&#10;Description automatically generated"/>
          <p:cNvPicPr preferRelativeResize="0"/>
          <p:nvPr/>
        </p:nvPicPr>
        <p:blipFill rotWithShape="1">
          <a:blip r:embed="rId4">
            <a:alphaModFix/>
          </a:blip>
          <a:srcRect l="37000" r="36591" b="8315"/>
          <a:stretch/>
        </p:blipFill>
        <p:spPr>
          <a:xfrm>
            <a:off x="10057524" y="351849"/>
            <a:ext cx="1718400" cy="11862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Sidebar Right">
  <p:cSld name="Content with Sidebar Right">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0" y="365125"/>
            <a:ext cx="12192000" cy="1020763"/>
          </a:xfrm>
          <a:prstGeom prst="rect">
            <a:avLst/>
          </a:prstGeom>
          <a:solidFill>
            <a:schemeClr val="dk2"/>
          </a:solidFill>
          <a:ln>
            <a:noFill/>
          </a:ln>
        </p:spPr>
        <p:txBody>
          <a:bodyPr spcFirstLastPara="1" wrap="square" lIns="365750" tIns="45700" rIns="91425" bIns="45700" anchor="ctr" anchorCtr="0">
            <a:noAutofit/>
          </a:bodyPr>
          <a:lstStyle>
            <a:lvl1pPr marR="0" lvl="0" algn="l" rtl="0">
              <a:lnSpc>
                <a:spcPct val="80000"/>
              </a:lnSpc>
              <a:spcBef>
                <a:spcPts val="0"/>
              </a:spcBef>
              <a:spcAft>
                <a:spcPts val="0"/>
              </a:spcAft>
              <a:buClr>
                <a:schemeClr val="lt1"/>
              </a:buClr>
              <a:buSzPts val="2500"/>
              <a:buFont typeface="Arial"/>
              <a:buNone/>
              <a:defRPr sz="2500" b="0" i="0" u="none" strike="noStrike" cap="none">
                <a:solidFill>
                  <a:schemeClr val="lt1"/>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7" name="Google Shape;37;p24"/>
          <p:cNvSpPr txBox="1">
            <a:spLocks noGrp="1"/>
          </p:cNvSpPr>
          <p:nvPr>
            <p:ph type="body" idx="1"/>
          </p:nvPr>
        </p:nvSpPr>
        <p:spPr>
          <a:xfrm>
            <a:off x="350730" y="1750469"/>
            <a:ext cx="8004130" cy="43513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accent1"/>
              </a:buClr>
              <a:buSzPts val="1800"/>
              <a:buFont typeface="Noto Sans Symbols"/>
              <a:buChar char="▪"/>
              <a:defRPr sz="1800" b="0" i="0" u="none" strike="noStrike" cap="none">
                <a:solidFill>
                  <a:srgbClr val="3F3F3F"/>
                </a:solidFill>
                <a:latin typeface="Avenir Book" panose="02000503020000020003" pitchFamily="2" charset="0"/>
                <a:ea typeface="Avenir Book" panose="02000503020000020003" pitchFamily="2" charset="0"/>
                <a:cs typeface="Arial"/>
                <a:sym typeface="Arial"/>
              </a:defRPr>
            </a:lvl1pPr>
            <a:lvl2pPr marL="914400" marR="0" lvl="1"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38" name="Google Shape;38;p24"/>
          <p:cNvPicPr preferRelativeResize="0"/>
          <p:nvPr/>
        </p:nvPicPr>
        <p:blipFill rotWithShape="1">
          <a:blip r:embed="rId2">
            <a:alphaModFix/>
          </a:blip>
          <a:srcRect/>
          <a:stretch/>
        </p:blipFill>
        <p:spPr>
          <a:xfrm>
            <a:off x="0" y="6616700"/>
            <a:ext cx="12192000" cy="241300"/>
          </a:xfrm>
          <a:prstGeom prst="rect">
            <a:avLst/>
          </a:prstGeom>
          <a:noFill/>
          <a:ln>
            <a:noFill/>
          </a:ln>
        </p:spPr>
      </p:pic>
      <p:sp>
        <p:nvSpPr>
          <p:cNvPr id="39" name="Google Shape;39;p24"/>
          <p:cNvSpPr txBox="1">
            <a:spLocks noGrp="1"/>
          </p:cNvSpPr>
          <p:nvPr>
            <p:ph type="body" idx="2"/>
          </p:nvPr>
        </p:nvSpPr>
        <p:spPr>
          <a:xfrm>
            <a:off x="8593138" y="1750469"/>
            <a:ext cx="3268662" cy="3770312"/>
          </a:xfrm>
          <a:prstGeom prst="rect">
            <a:avLst/>
          </a:prstGeom>
          <a:solidFill>
            <a:srgbClr val="D9ECD1"/>
          </a:solidFill>
          <a:ln>
            <a:noFill/>
          </a:ln>
        </p:spPr>
        <p:txBody>
          <a:bodyPr spcFirstLastPara="1" wrap="square" lIns="182875" tIns="182875" rIns="182875" bIns="182875" anchor="t" anchorCtr="0">
            <a:noAutofit/>
          </a:bodyPr>
          <a:lstStyle>
            <a:lvl1pPr marL="457200" marR="0" lvl="0" indent="-228600" algn="l" rtl="0">
              <a:lnSpc>
                <a:spcPct val="90000"/>
              </a:lnSpc>
              <a:spcBef>
                <a:spcPts val="0"/>
              </a:spcBef>
              <a:spcAft>
                <a:spcPts val="0"/>
              </a:spcAft>
              <a:buClr>
                <a:schemeClr val="dk2"/>
              </a:buClr>
              <a:buSzPts val="2200"/>
              <a:buFont typeface="Arial"/>
              <a:buNone/>
              <a:defRPr sz="2200" b="0" i="0" u="none" strike="noStrike" cap="none">
                <a:solidFill>
                  <a:schemeClr val="dk2"/>
                </a:solidFill>
                <a:latin typeface="Avenir Book" panose="02000503020000020003" pitchFamily="2" charset="0"/>
                <a:ea typeface="Avenir Book" panose="02000503020000020003" pitchFamily="2" charset="0"/>
                <a:cs typeface="Arial"/>
                <a:sym typeface="Arial"/>
              </a:defRPr>
            </a:lvl1pPr>
            <a:lvl2pPr marL="914400" marR="0" lvl="1" indent="-342900" algn="l" rtl="0">
              <a:lnSpc>
                <a:spcPct val="90000"/>
              </a:lnSpc>
              <a:spcBef>
                <a:spcPts val="1200"/>
              </a:spcBef>
              <a:spcAft>
                <a:spcPts val="0"/>
              </a:spcAft>
              <a:buClr>
                <a:schemeClr val="dk2"/>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228600" algn="l" rtl="0">
              <a:lnSpc>
                <a:spcPct val="90000"/>
              </a:lnSpc>
              <a:spcBef>
                <a:spcPts val="6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40" name="Google Shape;40;p24" descr="A picture containing table&#10;&#10;Description automatically generated"/>
          <p:cNvPicPr preferRelativeResize="0"/>
          <p:nvPr/>
        </p:nvPicPr>
        <p:blipFill rotWithShape="1">
          <a:blip r:embed="rId3">
            <a:alphaModFix/>
          </a:blip>
          <a:srcRect/>
          <a:stretch/>
        </p:blipFill>
        <p:spPr>
          <a:xfrm>
            <a:off x="9743008" y="5595937"/>
            <a:ext cx="2347433" cy="1020762"/>
          </a:xfrm>
          <a:prstGeom prst="rect">
            <a:avLst/>
          </a:prstGeom>
          <a:noFill/>
          <a:ln>
            <a:noFill/>
          </a:ln>
        </p:spPr>
      </p:pic>
      <p:pic>
        <p:nvPicPr>
          <p:cNvPr id="41" name="Google Shape;41;p24" descr="Logo, company name&#10;&#10;Description automatically generated"/>
          <p:cNvPicPr preferRelativeResize="0"/>
          <p:nvPr/>
        </p:nvPicPr>
        <p:blipFill rotWithShape="1">
          <a:blip r:embed="rId4">
            <a:alphaModFix/>
          </a:blip>
          <a:srcRect l="37000" r="36591" b="8315"/>
          <a:stretch/>
        </p:blipFill>
        <p:spPr>
          <a:xfrm>
            <a:off x="10057524" y="351849"/>
            <a:ext cx="1718400" cy="11862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pic>
        <p:nvPicPr>
          <p:cNvPr id="49" name="Google Shape;49;p26" descr="A picture containing drawing, room&#10;&#10;Description automatically generated"/>
          <p:cNvPicPr preferRelativeResize="0"/>
          <p:nvPr/>
        </p:nvPicPr>
        <p:blipFill rotWithShape="1">
          <a:blip r:embed="rId2">
            <a:alphaModFix/>
          </a:blip>
          <a:srcRect/>
          <a:stretch/>
        </p:blipFill>
        <p:spPr>
          <a:xfrm>
            <a:off x="3406550" y="781893"/>
            <a:ext cx="1371600" cy="1371600"/>
          </a:xfrm>
          <a:prstGeom prst="rect">
            <a:avLst/>
          </a:prstGeom>
          <a:noFill/>
          <a:ln>
            <a:noFill/>
          </a:ln>
        </p:spPr>
      </p:pic>
      <p:pic>
        <p:nvPicPr>
          <p:cNvPr id="50" name="Google Shape;50;p26" descr="A picture containing drawing, food&#10;&#10;Description automatically generated"/>
          <p:cNvPicPr preferRelativeResize="0"/>
          <p:nvPr/>
        </p:nvPicPr>
        <p:blipFill rotWithShape="1">
          <a:blip r:embed="rId3">
            <a:alphaModFix/>
          </a:blip>
          <a:srcRect/>
          <a:stretch/>
        </p:blipFill>
        <p:spPr>
          <a:xfrm>
            <a:off x="3499597" y="2563000"/>
            <a:ext cx="1371600" cy="1371600"/>
          </a:xfrm>
          <a:prstGeom prst="rect">
            <a:avLst/>
          </a:prstGeom>
          <a:noFill/>
          <a:ln>
            <a:noFill/>
          </a:ln>
        </p:spPr>
      </p:pic>
      <p:pic>
        <p:nvPicPr>
          <p:cNvPr id="51" name="Google Shape;51;p26" descr="A close up of a logo&#10;&#10;Description automatically generated"/>
          <p:cNvPicPr preferRelativeResize="0"/>
          <p:nvPr/>
        </p:nvPicPr>
        <p:blipFill rotWithShape="1">
          <a:blip r:embed="rId4">
            <a:alphaModFix/>
          </a:blip>
          <a:srcRect/>
          <a:stretch/>
        </p:blipFill>
        <p:spPr>
          <a:xfrm>
            <a:off x="1834402" y="789782"/>
            <a:ext cx="1371600" cy="1371600"/>
          </a:xfrm>
          <a:prstGeom prst="rect">
            <a:avLst/>
          </a:prstGeom>
          <a:noFill/>
          <a:ln>
            <a:noFill/>
          </a:ln>
        </p:spPr>
      </p:pic>
      <p:pic>
        <p:nvPicPr>
          <p:cNvPr id="52" name="Google Shape;52;p26" descr="A picture containing drawing&#10;&#10;Description automatically generated"/>
          <p:cNvPicPr preferRelativeResize="0"/>
          <p:nvPr/>
        </p:nvPicPr>
        <p:blipFill rotWithShape="1">
          <a:blip r:embed="rId5">
            <a:alphaModFix/>
          </a:blip>
          <a:srcRect/>
          <a:stretch/>
        </p:blipFill>
        <p:spPr>
          <a:xfrm>
            <a:off x="1927449" y="2563000"/>
            <a:ext cx="1371600" cy="1371600"/>
          </a:xfrm>
          <a:prstGeom prst="rect">
            <a:avLst/>
          </a:prstGeom>
          <a:noFill/>
          <a:ln>
            <a:noFill/>
          </a:ln>
        </p:spPr>
      </p:pic>
      <p:pic>
        <p:nvPicPr>
          <p:cNvPr id="53" name="Google Shape;53;p26" descr="A picture containing drawing, room&#10;&#10;Description automatically generated"/>
          <p:cNvPicPr preferRelativeResize="0"/>
          <p:nvPr/>
        </p:nvPicPr>
        <p:blipFill rotWithShape="1">
          <a:blip r:embed="rId6">
            <a:alphaModFix/>
          </a:blip>
          <a:srcRect/>
          <a:stretch/>
        </p:blipFill>
        <p:spPr>
          <a:xfrm>
            <a:off x="355301" y="2563000"/>
            <a:ext cx="1371600" cy="1371600"/>
          </a:xfrm>
          <a:prstGeom prst="rect">
            <a:avLst/>
          </a:prstGeom>
          <a:noFill/>
          <a:ln>
            <a:noFill/>
          </a:ln>
        </p:spPr>
      </p:pic>
      <p:pic>
        <p:nvPicPr>
          <p:cNvPr id="54" name="Google Shape;54;p26" descr="A picture containing text, drawing, sign&#10;&#10;Description automatically generated"/>
          <p:cNvPicPr preferRelativeResize="0"/>
          <p:nvPr/>
        </p:nvPicPr>
        <p:blipFill rotWithShape="1">
          <a:blip r:embed="rId7">
            <a:alphaModFix/>
          </a:blip>
          <a:srcRect/>
          <a:stretch/>
        </p:blipFill>
        <p:spPr>
          <a:xfrm>
            <a:off x="355301" y="781893"/>
            <a:ext cx="1371600" cy="1371600"/>
          </a:xfrm>
          <a:prstGeom prst="rect">
            <a:avLst/>
          </a:prstGeom>
          <a:noFill/>
          <a:ln>
            <a:noFill/>
          </a:ln>
        </p:spPr>
      </p:pic>
      <p:pic>
        <p:nvPicPr>
          <p:cNvPr id="55" name="Google Shape;55;p26" descr="A close up of a sign&#10;&#10;Description automatically generated"/>
          <p:cNvPicPr preferRelativeResize="0"/>
          <p:nvPr/>
        </p:nvPicPr>
        <p:blipFill rotWithShape="1">
          <a:blip r:embed="rId8">
            <a:alphaModFix/>
          </a:blip>
          <a:srcRect/>
          <a:stretch/>
        </p:blipFill>
        <p:spPr>
          <a:xfrm>
            <a:off x="5086199" y="791222"/>
            <a:ext cx="1371600" cy="1371600"/>
          </a:xfrm>
          <a:prstGeom prst="rect">
            <a:avLst/>
          </a:prstGeom>
          <a:noFill/>
          <a:ln>
            <a:noFill/>
          </a:ln>
        </p:spPr>
      </p:pic>
      <p:pic>
        <p:nvPicPr>
          <p:cNvPr id="56" name="Google Shape;56;p26" descr="A drawing of a person&#10;&#10;Description automatically generated"/>
          <p:cNvPicPr preferRelativeResize="0"/>
          <p:nvPr/>
        </p:nvPicPr>
        <p:blipFill rotWithShape="1">
          <a:blip r:embed="rId9">
            <a:alphaModFix/>
          </a:blip>
          <a:srcRect/>
          <a:stretch/>
        </p:blipFill>
        <p:spPr>
          <a:xfrm>
            <a:off x="5071745" y="2563000"/>
            <a:ext cx="1371600" cy="1371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6EA1-29E2-F348-B6B0-F50948585B2C}"/>
              </a:ext>
            </a:extLst>
          </p:cNvPr>
          <p:cNvSpPr>
            <a:spLocks noGrp="1"/>
          </p:cNvSpPr>
          <p:nvPr>
            <p:ph type="title"/>
          </p:nvPr>
        </p:nvSpPr>
        <p:spPr>
          <a:xfrm>
            <a:off x="226097" y="407802"/>
            <a:ext cx="11448790" cy="595225"/>
          </a:xfrm>
        </p:spPr>
        <p:txBody>
          <a:bodyPr>
            <a:normAutofit/>
          </a:bodyPr>
          <a:lstStyle>
            <a:lvl1pPr>
              <a:defRPr sz="3200" b="0" i="0">
                <a:solidFill>
                  <a:schemeClr val="tx2"/>
                </a:solidFill>
                <a:latin typeface="Avenir Book" panose="02000503020000020003" pitchFamily="2" charset="0"/>
              </a:defRPr>
            </a:lvl1pPr>
          </a:lstStyle>
          <a:p>
            <a:r>
              <a:rPr lang="en-US" dirty="0"/>
              <a:t>Click to edit Master title style</a:t>
            </a:r>
          </a:p>
        </p:txBody>
      </p:sp>
      <p:pic>
        <p:nvPicPr>
          <p:cNvPr id="8" name="Picture 7">
            <a:extLst>
              <a:ext uri="{FF2B5EF4-FFF2-40B4-BE49-F238E27FC236}">
                <a16:creationId xmlns:a16="http://schemas.microsoft.com/office/drawing/2014/main" id="{2329CE50-CCEC-8541-8482-EBA0B8A481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38000" y="0"/>
            <a:ext cx="254000" cy="6858000"/>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6ABF3FC9-F131-4148-98D1-CA2ECF8ED5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944295"/>
            <a:ext cx="2347433" cy="882968"/>
          </a:xfrm>
          <a:prstGeom prst="rect">
            <a:avLst/>
          </a:prstGeom>
        </p:spPr>
      </p:pic>
      <p:sp>
        <p:nvSpPr>
          <p:cNvPr id="18" name="Content Placeholder 17">
            <a:extLst>
              <a:ext uri="{FF2B5EF4-FFF2-40B4-BE49-F238E27FC236}">
                <a16:creationId xmlns:a16="http://schemas.microsoft.com/office/drawing/2014/main" id="{3122C96D-2CA4-E849-B5C4-919D38A04428}"/>
              </a:ext>
            </a:extLst>
          </p:cNvPr>
          <p:cNvSpPr>
            <a:spLocks noGrp="1"/>
          </p:cNvSpPr>
          <p:nvPr>
            <p:ph sz="quarter" idx="10"/>
          </p:nvPr>
        </p:nvSpPr>
        <p:spPr>
          <a:xfrm>
            <a:off x="226097" y="1138687"/>
            <a:ext cx="11448159" cy="4659467"/>
          </a:xfrm>
        </p:spPr>
        <p:txBody>
          <a:bodyPr>
            <a:normAutofit/>
          </a:bodyPr>
          <a:lstStyle>
            <a:lvl1pPr marL="182880" indent="-182880">
              <a:spcBef>
                <a:spcPts val="0"/>
              </a:spcBef>
              <a:spcAft>
                <a:spcPts val="1000"/>
              </a:spcAft>
              <a:buClr>
                <a:schemeClr val="accent1"/>
              </a:buClr>
              <a:buFont typeface="Wingdings" pitchFamily="2" charset="2"/>
              <a:buChar char="§"/>
              <a:defRPr sz="1600" b="0" i="0">
                <a:solidFill>
                  <a:schemeClr val="tx1">
                    <a:lumMod val="85000"/>
                    <a:lumOff val="15000"/>
                  </a:schemeClr>
                </a:solidFill>
                <a:latin typeface="Avenir Book" panose="02000503020000020003" pitchFamily="2" charset="0"/>
              </a:defRPr>
            </a:lvl1pPr>
            <a:lvl2pPr marL="365760" indent="-182880">
              <a:spcBef>
                <a:spcPts val="0"/>
              </a:spcBef>
              <a:spcAft>
                <a:spcPts val="1000"/>
              </a:spcAft>
              <a:buClr>
                <a:schemeClr val="accent1"/>
              </a:buClr>
              <a:buFont typeface="Wingdings" pitchFamily="2" charset="2"/>
              <a:buChar char="§"/>
              <a:defRPr sz="1600" b="0" i="0">
                <a:solidFill>
                  <a:schemeClr val="tx1">
                    <a:lumMod val="85000"/>
                    <a:lumOff val="15000"/>
                  </a:schemeClr>
                </a:solidFill>
                <a:latin typeface="Avenir Book" panose="02000503020000020003" pitchFamily="2" charset="0"/>
              </a:defRPr>
            </a:lvl2pPr>
            <a:lvl3pPr marL="548640" indent="-182880">
              <a:spcBef>
                <a:spcPts val="0"/>
              </a:spcBef>
              <a:spcAft>
                <a:spcPts val="1000"/>
              </a:spcAft>
              <a:buClr>
                <a:schemeClr val="accent1"/>
              </a:buClr>
              <a:buFont typeface="Wingdings" pitchFamily="2" charset="2"/>
              <a:buChar char="§"/>
              <a:defRPr sz="1600" b="0" i="0">
                <a:solidFill>
                  <a:schemeClr val="tx1">
                    <a:lumMod val="85000"/>
                    <a:lumOff val="15000"/>
                  </a:schemeClr>
                </a:solidFill>
                <a:latin typeface="Avenir Book" panose="02000503020000020003" pitchFamily="2" charset="0"/>
              </a:defRPr>
            </a:lvl3pPr>
            <a:lvl4pPr marL="731520" indent="-182880">
              <a:spcBef>
                <a:spcPts val="0"/>
              </a:spcBef>
              <a:spcAft>
                <a:spcPts val="1000"/>
              </a:spcAft>
              <a:buClr>
                <a:schemeClr val="accent1"/>
              </a:buClr>
              <a:buFont typeface="Wingdings" pitchFamily="2" charset="2"/>
              <a:buChar char="§"/>
              <a:defRPr sz="1600" b="0" i="0">
                <a:solidFill>
                  <a:schemeClr val="tx1">
                    <a:lumMod val="85000"/>
                    <a:lumOff val="15000"/>
                  </a:schemeClr>
                </a:solidFill>
                <a:latin typeface="Avenir Book" panose="02000503020000020003" pitchFamily="2" charset="0"/>
              </a:defRPr>
            </a:lvl4pPr>
            <a:lvl5pPr marL="914400" indent="-182880">
              <a:spcBef>
                <a:spcPts val="0"/>
              </a:spcBef>
              <a:spcAft>
                <a:spcPts val="1000"/>
              </a:spcAft>
              <a:buClr>
                <a:schemeClr val="accent1"/>
              </a:buClr>
              <a:buFont typeface="Wingdings" pitchFamily="2" charset="2"/>
              <a:buChar char="§"/>
              <a:defRPr sz="1600" b="0" i="0">
                <a:solidFill>
                  <a:schemeClr val="tx1">
                    <a:lumMod val="85000"/>
                    <a:lumOff val="15000"/>
                  </a:schemeClr>
                </a:solidFill>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2D38586A-55DA-1745-A799-49C7BED545E4}"/>
              </a:ext>
            </a:extLst>
          </p:cNvPr>
          <p:cNvCxnSpPr/>
          <p:nvPr userDrawn="1"/>
        </p:nvCxnSpPr>
        <p:spPr>
          <a:xfrm>
            <a:off x="225466" y="1003027"/>
            <a:ext cx="1144879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58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line and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29CE50-CCEC-8541-8482-EBA0B8A481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38000" y="0"/>
            <a:ext cx="254000" cy="6858000"/>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6ABF3FC9-F131-4148-98D1-CA2ECF8ED5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944295"/>
            <a:ext cx="2347433" cy="882968"/>
          </a:xfrm>
          <a:prstGeom prst="rect">
            <a:avLst/>
          </a:prstGeom>
        </p:spPr>
      </p:pic>
      <p:sp>
        <p:nvSpPr>
          <p:cNvPr id="5" name="Chart Placeholder 4">
            <a:extLst>
              <a:ext uri="{FF2B5EF4-FFF2-40B4-BE49-F238E27FC236}">
                <a16:creationId xmlns:a16="http://schemas.microsoft.com/office/drawing/2014/main" id="{F8AB9ED4-17BE-0049-8009-EAD858034DC1}"/>
              </a:ext>
            </a:extLst>
          </p:cNvPr>
          <p:cNvSpPr>
            <a:spLocks noGrp="1"/>
          </p:cNvSpPr>
          <p:nvPr>
            <p:ph type="chart" sz="quarter" idx="12"/>
          </p:nvPr>
        </p:nvSpPr>
        <p:spPr>
          <a:xfrm>
            <a:off x="225425" y="1147315"/>
            <a:ext cx="11448789" cy="4526410"/>
          </a:xfrm>
        </p:spPr>
        <p:txBody>
          <a:bodyPr/>
          <a:lstStyle>
            <a:lvl1pPr>
              <a:defRPr b="0" i="0">
                <a:latin typeface="Avenir Book" panose="02000503020000020003" pitchFamily="2" charset="0"/>
              </a:defRPr>
            </a:lvl1pPr>
          </a:lstStyle>
          <a:p>
            <a:r>
              <a:rPr lang="en-US" dirty="0"/>
              <a:t>Click icon to add chart</a:t>
            </a:r>
          </a:p>
        </p:txBody>
      </p:sp>
      <p:sp>
        <p:nvSpPr>
          <p:cNvPr id="7" name="Title 1">
            <a:extLst>
              <a:ext uri="{FF2B5EF4-FFF2-40B4-BE49-F238E27FC236}">
                <a16:creationId xmlns:a16="http://schemas.microsoft.com/office/drawing/2014/main" id="{1868AAB1-696A-42D8-BAAD-3A06927CAD29}"/>
              </a:ext>
            </a:extLst>
          </p:cNvPr>
          <p:cNvSpPr>
            <a:spLocks noGrp="1"/>
          </p:cNvSpPr>
          <p:nvPr>
            <p:ph type="title"/>
          </p:nvPr>
        </p:nvSpPr>
        <p:spPr>
          <a:xfrm>
            <a:off x="226097" y="407802"/>
            <a:ext cx="11448790" cy="595225"/>
          </a:xfrm>
        </p:spPr>
        <p:txBody>
          <a:bodyPr>
            <a:normAutofit/>
          </a:bodyPr>
          <a:lstStyle>
            <a:lvl1pPr>
              <a:defRPr sz="3200" b="0" i="0">
                <a:solidFill>
                  <a:schemeClr val="tx2"/>
                </a:solidFill>
                <a:latin typeface="Avenir Book" panose="02000503020000020003" pitchFamily="2"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CC792996-7CA2-47F9-9DA5-512F56E439A9}"/>
              </a:ext>
            </a:extLst>
          </p:cNvPr>
          <p:cNvCxnSpPr/>
          <p:nvPr userDrawn="1"/>
        </p:nvCxnSpPr>
        <p:spPr>
          <a:xfrm>
            <a:off x="225466" y="1003027"/>
            <a:ext cx="1144879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18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6EA1-29E2-F348-B6B0-F50948585B2C}"/>
              </a:ext>
            </a:extLst>
          </p:cNvPr>
          <p:cNvSpPr>
            <a:spLocks noGrp="1"/>
          </p:cNvSpPr>
          <p:nvPr>
            <p:ph type="title"/>
          </p:nvPr>
        </p:nvSpPr>
        <p:spPr>
          <a:xfrm>
            <a:off x="226097" y="407802"/>
            <a:ext cx="11448790" cy="595225"/>
          </a:xfrm>
        </p:spPr>
        <p:txBody>
          <a:bodyPr>
            <a:normAutofit/>
          </a:bodyPr>
          <a:lstStyle>
            <a:lvl1pPr>
              <a:defRPr sz="3200" b="1">
                <a:solidFill>
                  <a:schemeClr val="tx2"/>
                </a:solidFill>
              </a:defRPr>
            </a:lvl1pPr>
          </a:lstStyle>
          <a:p>
            <a:r>
              <a:rPr lang="en-US" dirty="0"/>
              <a:t>Click to edit Master title style</a:t>
            </a:r>
          </a:p>
        </p:txBody>
      </p:sp>
      <p:pic>
        <p:nvPicPr>
          <p:cNvPr id="8" name="Picture 7">
            <a:extLst>
              <a:ext uri="{FF2B5EF4-FFF2-40B4-BE49-F238E27FC236}">
                <a16:creationId xmlns:a16="http://schemas.microsoft.com/office/drawing/2014/main" id="{2329CE50-CCEC-8541-8482-EBA0B8A481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38000" y="0"/>
            <a:ext cx="254000" cy="6858000"/>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6ABF3FC9-F131-4148-98D1-CA2ECF8ED5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944295"/>
            <a:ext cx="2347433" cy="882968"/>
          </a:xfrm>
          <a:prstGeom prst="rect">
            <a:avLst/>
          </a:prstGeom>
        </p:spPr>
      </p:pic>
      <p:sp>
        <p:nvSpPr>
          <p:cNvPr id="18" name="Content Placeholder 17">
            <a:extLst>
              <a:ext uri="{FF2B5EF4-FFF2-40B4-BE49-F238E27FC236}">
                <a16:creationId xmlns:a16="http://schemas.microsoft.com/office/drawing/2014/main" id="{3122C96D-2CA4-E849-B5C4-919D38A04428}"/>
              </a:ext>
            </a:extLst>
          </p:cNvPr>
          <p:cNvSpPr>
            <a:spLocks noGrp="1"/>
          </p:cNvSpPr>
          <p:nvPr>
            <p:ph sz="quarter" idx="10"/>
          </p:nvPr>
        </p:nvSpPr>
        <p:spPr>
          <a:xfrm>
            <a:off x="226097" y="1138687"/>
            <a:ext cx="11448159" cy="4659467"/>
          </a:xfrm>
        </p:spPr>
        <p:txBody>
          <a:bodyPr>
            <a:normAutofit/>
          </a:bodyPr>
          <a:lstStyle>
            <a:lvl1pPr marL="182880" indent="-182880">
              <a:spcBef>
                <a:spcPts val="0"/>
              </a:spcBef>
              <a:spcAft>
                <a:spcPts val="1000"/>
              </a:spcAft>
              <a:buClr>
                <a:schemeClr val="accent1"/>
              </a:buClr>
              <a:buFont typeface="Wingdings" pitchFamily="2" charset="2"/>
              <a:buChar char="§"/>
              <a:defRPr sz="1600">
                <a:solidFill>
                  <a:schemeClr val="tx1">
                    <a:lumMod val="85000"/>
                    <a:lumOff val="15000"/>
                  </a:schemeClr>
                </a:solidFill>
              </a:defRPr>
            </a:lvl1pPr>
            <a:lvl2pPr marL="365760" indent="-182880">
              <a:spcBef>
                <a:spcPts val="0"/>
              </a:spcBef>
              <a:spcAft>
                <a:spcPts val="1000"/>
              </a:spcAft>
              <a:buClr>
                <a:schemeClr val="accent1"/>
              </a:buClr>
              <a:buFont typeface="Wingdings" pitchFamily="2" charset="2"/>
              <a:buChar char="§"/>
              <a:defRPr sz="1600">
                <a:solidFill>
                  <a:schemeClr val="tx1">
                    <a:lumMod val="85000"/>
                    <a:lumOff val="15000"/>
                  </a:schemeClr>
                </a:solidFill>
              </a:defRPr>
            </a:lvl2pPr>
            <a:lvl3pPr marL="548640" indent="-182880">
              <a:spcBef>
                <a:spcPts val="0"/>
              </a:spcBef>
              <a:spcAft>
                <a:spcPts val="1000"/>
              </a:spcAft>
              <a:buClr>
                <a:schemeClr val="accent1"/>
              </a:buClr>
              <a:buFont typeface="Wingdings" pitchFamily="2" charset="2"/>
              <a:buChar char="§"/>
              <a:defRPr sz="1600">
                <a:solidFill>
                  <a:schemeClr val="tx1">
                    <a:lumMod val="85000"/>
                    <a:lumOff val="15000"/>
                  </a:schemeClr>
                </a:solidFill>
              </a:defRPr>
            </a:lvl3pPr>
            <a:lvl4pPr marL="731520" indent="-182880">
              <a:spcBef>
                <a:spcPts val="0"/>
              </a:spcBef>
              <a:spcAft>
                <a:spcPts val="1000"/>
              </a:spcAft>
              <a:buClr>
                <a:schemeClr val="accent1"/>
              </a:buClr>
              <a:buFont typeface="Wingdings" pitchFamily="2" charset="2"/>
              <a:buChar char="§"/>
              <a:defRPr sz="1600">
                <a:solidFill>
                  <a:schemeClr val="tx1">
                    <a:lumMod val="85000"/>
                    <a:lumOff val="15000"/>
                  </a:schemeClr>
                </a:solidFill>
              </a:defRPr>
            </a:lvl4pPr>
            <a:lvl5pPr marL="914400" indent="-182880">
              <a:spcBef>
                <a:spcPts val="0"/>
              </a:spcBef>
              <a:spcAft>
                <a:spcPts val="1000"/>
              </a:spcAft>
              <a:buClr>
                <a:schemeClr val="accent1"/>
              </a:buClr>
              <a:buFont typeface="Wingdings" pitchFamily="2" charset="2"/>
              <a:buChar char="§"/>
              <a:defRPr sz="16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2D38586A-55DA-1745-A799-49C7BED545E4}"/>
              </a:ext>
            </a:extLst>
          </p:cNvPr>
          <p:cNvCxnSpPr/>
          <p:nvPr userDrawn="1"/>
        </p:nvCxnSpPr>
        <p:spPr>
          <a:xfrm>
            <a:off x="225466" y="1003027"/>
            <a:ext cx="1144879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01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7" name="Picture 6" descr="A picture containing umbrella, holding, curtain&#10;&#10;Description automatically generated">
            <a:extLst>
              <a:ext uri="{FF2B5EF4-FFF2-40B4-BE49-F238E27FC236}">
                <a16:creationId xmlns:a16="http://schemas.microsoft.com/office/drawing/2014/main" id="{B8DD3729-C645-CF47-A97F-F9B711D40B2C}"/>
              </a:ext>
            </a:extLst>
          </p:cNvPr>
          <p:cNvPicPr>
            <a:picLocks noChangeAspect="1"/>
          </p:cNvPicPr>
          <p:nvPr userDrawn="1"/>
        </p:nvPicPr>
        <p:blipFill rotWithShape="1">
          <a:blip r:embed="rId2"/>
          <a:srcRect b="37037"/>
          <a:stretch/>
        </p:blipFill>
        <p:spPr>
          <a:xfrm>
            <a:off x="0" y="0"/>
            <a:ext cx="12192000" cy="4318001"/>
          </a:xfrm>
          <a:prstGeom prst="rect">
            <a:avLst/>
          </a:prstGeom>
        </p:spPr>
      </p:pic>
      <p:sp>
        <p:nvSpPr>
          <p:cNvPr id="2" name="Title 1">
            <a:extLst>
              <a:ext uri="{FF2B5EF4-FFF2-40B4-BE49-F238E27FC236}">
                <a16:creationId xmlns:a16="http://schemas.microsoft.com/office/drawing/2014/main" id="{4B8BFB98-4B12-3645-9DE5-28324414150C}"/>
              </a:ext>
            </a:extLst>
          </p:cNvPr>
          <p:cNvSpPr>
            <a:spLocks noGrp="1"/>
          </p:cNvSpPr>
          <p:nvPr>
            <p:ph type="ctrTitle" hasCustomPrompt="1"/>
          </p:nvPr>
        </p:nvSpPr>
        <p:spPr>
          <a:xfrm>
            <a:off x="0" y="711201"/>
            <a:ext cx="12192000" cy="1828799"/>
          </a:xfrm>
        </p:spPr>
        <p:txBody>
          <a:bodyPr anchor="b"/>
          <a:lstStyle>
            <a:lvl1pPr algn="ctr">
              <a:defRPr sz="6000" b="1">
                <a:solidFill>
                  <a:schemeClr val="bg1"/>
                </a:solidFill>
              </a:defRPr>
            </a:lvl1pPr>
          </a:lstStyle>
          <a:p>
            <a:r>
              <a:rPr lang="en-US" dirty="0"/>
              <a:t>Title</a:t>
            </a:r>
          </a:p>
        </p:txBody>
      </p:sp>
      <p:sp>
        <p:nvSpPr>
          <p:cNvPr id="3" name="Subtitle 2">
            <a:extLst>
              <a:ext uri="{FF2B5EF4-FFF2-40B4-BE49-F238E27FC236}">
                <a16:creationId xmlns:a16="http://schemas.microsoft.com/office/drawing/2014/main" id="{5ED57A61-C42D-2047-9BD7-7AECDCEF5D1A}"/>
              </a:ext>
            </a:extLst>
          </p:cNvPr>
          <p:cNvSpPr>
            <a:spLocks noGrp="1"/>
          </p:cNvSpPr>
          <p:nvPr>
            <p:ph type="subTitle" idx="1" hasCustomPrompt="1"/>
          </p:nvPr>
        </p:nvSpPr>
        <p:spPr>
          <a:xfrm>
            <a:off x="0" y="2794159"/>
            <a:ext cx="12192000" cy="1026001"/>
          </a:xfrm>
        </p:spPr>
        <p:txBody>
          <a:bodyPr>
            <a:normAutofit/>
          </a:bodyPr>
          <a:lstStyle>
            <a:lvl1pPr marL="0" indent="0" algn="ctr">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Date</a:t>
            </a:r>
          </a:p>
        </p:txBody>
      </p:sp>
      <p:pic>
        <p:nvPicPr>
          <p:cNvPr id="8" name="Picture 7">
            <a:extLst>
              <a:ext uri="{FF2B5EF4-FFF2-40B4-BE49-F238E27FC236}">
                <a16:creationId xmlns:a16="http://schemas.microsoft.com/office/drawing/2014/main" id="{5C9400C4-6521-5548-BFE0-652C709D8A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21780"/>
            <a:ext cx="12192000" cy="241300"/>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74FA80F1-8836-5347-9506-6F2E6776F4E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512576" y="4847995"/>
            <a:ext cx="5166848" cy="1315603"/>
          </a:xfrm>
          <a:prstGeom prst="rect">
            <a:avLst/>
          </a:prstGeom>
        </p:spPr>
      </p:pic>
      <p:pic>
        <p:nvPicPr>
          <p:cNvPr id="15" name="Picture 14" descr="A picture containing drawing, room&#10;&#10;Description automatically generated">
            <a:extLst>
              <a:ext uri="{FF2B5EF4-FFF2-40B4-BE49-F238E27FC236}">
                <a16:creationId xmlns:a16="http://schemas.microsoft.com/office/drawing/2014/main" id="{CEAAF883-A5F4-0842-A8A2-C1682F0ABD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11240" y="4981820"/>
            <a:ext cx="1078679" cy="1078679"/>
          </a:xfrm>
          <a:prstGeom prst="rect">
            <a:avLst/>
          </a:prstGeom>
        </p:spPr>
      </p:pic>
      <p:pic>
        <p:nvPicPr>
          <p:cNvPr id="16" name="Picture 15" descr="A close up of a logo&#10;&#10;Description automatically generated">
            <a:extLst>
              <a:ext uri="{FF2B5EF4-FFF2-40B4-BE49-F238E27FC236}">
                <a16:creationId xmlns:a16="http://schemas.microsoft.com/office/drawing/2014/main" id="{F37C3871-65D8-FC40-85F5-13BF27F631A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902081" y="4981820"/>
            <a:ext cx="1078679" cy="1078679"/>
          </a:xfrm>
          <a:prstGeom prst="rect">
            <a:avLst/>
          </a:prstGeom>
        </p:spPr>
      </p:pic>
      <p:pic>
        <p:nvPicPr>
          <p:cNvPr id="17" name="Picture 16" descr="A picture containing text, drawing, sign&#10;&#10;Description automatically generated">
            <a:extLst>
              <a:ext uri="{FF2B5EF4-FFF2-40B4-BE49-F238E27FC236}">
                <a16:creationId xmlns:a16="http://schemas.microsoft.com/office/drawing/2014/main" id="{9CEA59F5-733D-6141-ABF2-6748CD1F47E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1750" y="4981820"/>
            <a:ext cx="1078679" cy="1078679"/>
          </a:xfrm>
          <a:prstGeom prst="rect">
            <a:avLst/>
          </a:prstGeom>
        </p:spPr>
      </p:pic>
      <p:pic>
        <p:nvPicPr>
          <p:cNvPr id="18" name="Picture 17" descr="A close up of a sign&#10;&#10;Description automatically generated">
            <a:extLst>
              <a:ext uri="{FF2B5EF4-FFF2-40B4-BE49-F238E27FC236}">
                <a16:creationId xmlns:a16="http://schemas.microsoft.com/office/drawing/2014/main" id="{DEE426CC-83BB-CA44-A5F0-78A404FBBB6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481571" y="4981820"/>
            <a:ext cx="1078679" cy="1078679"/>
          </a:xfrm>
          <a:prstGeom prst="rect">
            <a:avLst/>
          </a:prstGeom>
        </p:spPr>
      </p:pic>
    </p:spTree>
    <p:extLst>
      <p:ext uri="{BB962C8B-B14F-4D97-AF65-F5344CB8AC3E}">
        <p14:creationId xmlns:p14="http://schemas.microsoft.com/office/powerpoint/2010/main" val="402370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p:cSld name="1_Conten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225467" y="136525"/>
            <a:ext cx="11448789" cy="1082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500"/>
              <a:buFont typeface="Arial"/>
              <a:buNone/>
              <a:defRPr sz="35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10"/>
          <p:cNvPicPr preferRelativeResize="0"/>
          <p:nvPr/>
        </p:nvPicPr>
        <p:blipFill rotWithShape="1">
          <a:blip r:embed="rId2">
            <a:alphaModFix/>
          </a:blip>
          <a:srcRect/>
          <a:stretch/>
        </p:blipFill>
        <p:spPr>
          <a:xfrm>
            <a:off x="11938000" y="0"/>
            <a:ext cx="254000" cy="6858000"/>
          </a:xfrm>
          <a:prstGeom prst="rect">
            <a:avLst/>
          </a:prstGeom>
          <a:noFill/>
          <a:ln>
            <a:noFill/>
          </a:ln>
        </p:spPr>
      </p:pic>
      <p:pic>
        <p:nvPicPr>
          <p:cNvPr id="28" name="Google Shape;28;p10" descr="A picture containing table&#10;&#10;Description automatically generated"/>
          <p:cNvPicPr preferRelativeResize="0"/>
          <p:nvPr/>
        </p:nvPicPr>
        <p:blipFill rotWithShape="1">
          <a:blip r:embed="rId3">
            <a:alphaModFix/>
          </a:blip>
          <a:srcRect/>
          <a:stretch/>
        </p:blipFill>
        <p:spPr>
          <a:xfrm>
            <a:off x="0" y="5944295"/>
            <a:ext cx="2347433" cy="882968"/>
          </a:xfrm>
          <a:prstGeom prst="rect">
            <a:avLst/>
          </a:prstGeom>
          <a:noFill/>
          <a:ln>
            <a:noFill/>
          </a:ln>
        </p:spPr>
      </p:pic>
      <p:sp>
        <p:nvSpPr>
          <p:cNvPr id="29" name="Google Shape;29;p10"/>
          <p:cNvSpPr txBox="1">
            <a:spLocks noGrp="1"/>
          </p:cNvSpPr>
          <p:nvPr>
            <p:ph type="body" idx="1"/>
          </p:nvPr>
        </p:nvSpPr>
        <p:spPr>
          <a:xfrm>
            <a:off x="226097" y="1501732"/>
            <a:ext cx="11448159" cy="4296422"/>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0"/>
              </a:spcBef>
              <a:spcAft>
                <a:spcPts val="0"/>
              </a:spcAft>
              <a:buClr>
                <a:schemeClr val="accent1"/>
              </a:buClr>
              <a:buSzPts val="1600"/>
              <a:buFont typeface="Noto Sans"/>
              <a:buChar char="▪"/>
              <a:defRPr sz="1600">
                <a:solidFill>
                  <a:srgbClr val="262626"/>
                </a:solidFill>
              </a:defRPr>
            </a:lvl1pPr>
            <a:lvl2pPr marL="914400" lvl="1" indent="-330200" algn="l">
              <a:lnSpc>
                <a:spcPct val="90000"/>
              </a:lnSpc>
              <a:spcBef>
                <a:spcPts val="1000"/>
              </a:spcBef>
              <a:spcAft>
                <a:spcPts val="0"/>
              </a:spcAft>
              <a:buClr>
                <a:schemeClr val="accent1"/>
              </a:buClr>
              <a:buSzPts val="1600"/>
              <a:buFont typeface="Noto Sans"/>
              <a:buChar char="▪"/>
              <a:defRPr sz="1600">
                <a:solidFill>
                  <a:srgbClr val="262626"/>
                </a:solidFill>
              </a:defRPr>
            </a:lvl2pPr>
            <a:lvl3pPr marL="1371600" lvl="2" indent="-330200" algn="l">
              <a:lnSpc>
                <a:spcPct val="90000"/>
              </a:lnSpc>
              <a:spcBef>
                <a:spcPts val="1000"/>
              </a:spcBef>
              <a:spcAft>
                <a:spcPts val="0"/>
              </a:spcAft>
              <a:buClr>
                <a:schemeClr val="accent1"/>
              </a:buClr>
              <a:buSzPts val="1600"/>
              <a:buFont typeface="Noto Sans"/>
              <a:buChar char="▪"/>
              <a:defRPr sz="1600">
                <a:solidFill>
                  <a:srgbClr val="262626"/>
                </a:solidFill>
              </a:defRPr>
            </a:lvl3pPr>
            <a:lvl4pPr marL="1828800" lvl="3" indent="-330200" algn="l">
              <a:lnSpc>
                <a:spcPct val="90000"/>
              </a:lnSpc>
              <a:spcBef>
                <a:spcPts val="1000"/>
              </a:spcBef>
              <a:spcAft>
                <a:spcPts val="0"/>
              </a:spcAft>
              <a:buClr>
                <a:schemeClr val="accent1"/>
              </a:buClr>
              <a:buSzPts val="1600"/>
              <a:buFont typeface="Noto Sans"/>
              <a:buChar char="▪"/>
              <a:defRPr sz="1600">
                <a:solidFill>
                  <a:srgbClr val="262626"/>
                </a:solidFill>
              </a:defRPr>
            </a:lvl4pPr>
            <a:lvl5pPr marL="2286000" lvl="4" indent="-330200" algn="l">
              <a:lnSpc>
                <a:spcPct val="90000"/>
              </a:lnSpc>
              <a:spcBef>
                <a:spcPts val="1000"/>
              </a:spcBef>
              <a:spcAft>
                <a:spcPts val="0"/>
              </a:spcAft>
              <a:buClr>
                <a:schemeClr val="accent1"/>
              </a:buClr>
              <a:buSzPts val="1600"/>
              <a:buFont typeface="Noto Sans"/>
              <a:buChar char="▪"/>
              <a:defRPr sz="1600">
                <a:solidFill>
                  <a:srgbClr val="262626"/>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 name="Google Shape;30;p10"/>
          <p:cNvCxnSpPr/>
          <p:nvPr/>
        </p:nvCxnSpPr>
        <p:spPr>
          <a:xfrm>
            <a:off x="225468" y="1365337"/>
            <a:ext cx="11448790" cy="0"/>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445702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9" r:id="rId3"/>
    <p:sldLayoutId id="2147483656" r:id="rId4"/>
    <p:sldLayoutId id="2147483739" r:id="rId5"/>
    <p:sldLayoutId id="214748374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9E33EF-398D-6C45-9ABC-6656C9B7B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96F11D-149B-D745-B26B-9B8B5960D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1418D5-705E-9842-850E-FEB62FA4E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fld id="{3D99697A-D495-F047-BE82-0FD400AA5C87}" type="datetimeFigureOut">
              <a:rPr lang="en-US" smtClean="0"/>
              <a:pPr/>
              <a:t>1/18/23</a:t>
            </a:fld>
            <a:endParaRPr lang="en-US" dirty="0"/>
          </a:p>
        </p:txBody>
      </p:sp>
      <p:sp>
        <p:nvSpPr>
          <p:cNvPr id="5" name="Footer Placeholder 4">
            <a:extLst>
              <a:ext uri="{FF2B5EF4-FFF2-40B4-BE49-F238E27FC236}">
                <a16:creationId xmlns:a16="http://schemas.microsoft.com/office/drawing/2014/main" id="{4D1F458B-F1A8-134D-9399-D9B7856A9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dirty="0"/>
          </a:p>
        </p:txBody>
      </p:sp>
      <p:sp>
        <p:nvSpPr>
          <p:cNvPr id="6" name="Slide Number Placeholder 5">
            <a:extLst>
              <a:ext uri="{FF2B5EF4-FFF2-40B4-BE49-F238E27FC236}">
                <a16:creationId xmlns:a16="http://schemas.microsoft.com/office/drawing/2014/main" id="{51464F51-22D4-2842-919F-32C59443DF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2A632122-B053-A147-8CF6-A4B4FE14DE9D}" type="slidenum">
              <a:rPr lang="en-US" smtClean="0"/>
              <a:pPr/>
              <a:t>‹#›</a:t>
            </a:fld>
            <a:endParaRPr lang="en-US" dirty="0"/>
          </a:p>
        </p:txBody>
      </p:sp>
    </p:spTree>
    <p:extLst>
      <p:ext uri="{BB962C8B-B14F-4D97-AF65-F5344CB8AC3E}">
        <p14:creationId xmlns:p14="http://schemas.microsoft.com/office/powerpoint/2010/main" val="64161552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738" r:id="rId3"/>
  </p:sldLayoutIdLst>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venir"/>
              <a:buNone/>
              <a:defRPr sz="4400" b="0"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dirty="0"/>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dirty="0"/>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venir"/>
                <a:ea typeface="Avenir"/>
                <a:cs typeface="Avenir"/>
                <a:sym typeface="Avenir"/>
              </a:defRPr>
            </a:lvl1pPr>
            <a:lvl2pPr marL="0" marR="0" lvl="1" indent="0" algn="r" rtl="0">
              <a:spcBef>
                <a:spcPts val="0"/>
              </a:spcBef>
              <a:buNone/>
              <a:defRPr sz="1200" b="0" i="0" u="none" strike="noStrike" cap="none">
                <a:solidFill>
                  <a:srgbClr val="888888"/>
                </a:solidFill>
                <a:latin typeface="Avenir"/>
                <a:ea typeface="Avenir"/>
                <a:cs typeface="Avenir"/>
                <a:sym typeface="Avenir"/>
              </a:defRPr>
            </a:lvl2pPr>
            <a:lvl3pPr marL="0" marR="0" lvl="2" indent="0" algn="r" rtl="0">
              <a:spcBef>
                <a:spcPts val="0"/>
              </a:spcBef>
              <a:buNone/>
              <a:defRPr sz="1200" b="0" i="0" u="none" strike="noStrike" cap="none">
                <a:solidFill>
                  <a:srgbClr val="888888"/>
                </a:solidFill>
                <a:latin typeface="Avenir"/>
                <a:ea typeface="Avenir"/>
                <a:cs typeface="Avenir"/>
                <a:sym typeface="Avenir"/>
              </a:defRPr>
            </a:lvl3pPr>
            <a:lvl4pPr marL="0" marR="0" lvl="3" indent="0" algn="r" rtl="0">
              <a:spcBef>
                <a:spcPts val="0"/>
              </a:spcBef>
              <a:buNone/>
              <a:defRPr sz="1200" b="0" i="0" u="none" strike="noStrike" cap="none">
                <a:solidFill>
                  <a:srgbClr val="888888"/>
                </a:solidFill>
                <a:latin typeface="Avenir"/>
                <a:ea typeface="Avenir"/>
                <a:cs typeface="Avenir"/>
                <a:sym typeface="Avenir"/>
              </a:defRPr>
            </a:lvl4pPr>
            <a:lvl5pPr marL="0" marR="0" lvl="4" indent="0" algn="r" rtl="0">
              <a:spcBef>
                <a:spcPts val="0"/>
              </a:spcBef>
              <a:buNone/>
              <a:defRPr sz="1200" b="0" i="0" u="none" strike="noStrike" cap="none">
                <a:solidFill>
                  <a:srgbClr val="888888"/>
                </a:solidFill>
                <a:latin typeface="Avenir"/>
                <a:ea typeface="Avenir"/>
                <a:cs typeface="Avenir"/>
                <a:sym typeface="Avenir"/>
              </a:defRPr>
            </a:lvl5pPr>
            <a:lvl6pPr marL="0" marR="0" lvl="5" indent="0" algn="r" rtl="0">
              <a:spcBef>
                <a:spcPts val="0"/>
              </a:spcBef>
              <a:buNone/>
              <a:defRPr sz="1200" b="0" i="0" u="none" strike="noStrike" cap="none">
                <a:solidFill>
                  <a:srgbClr val="888888"/>
                </a:solidFill>
                <a:latin typeface="Avenir"/>
                <a:ea typeface="Avenir"/>
                <a:cs typeface="Avenir"/>
                <a:sym typeface="Avenir"/>
              </a:defRPr>
            </a:lvl6pPr>
            <a:lvl7pPr marL="0" marR="0" lvl="6" indent="0" algn="r" rtl="0">
              <a:spcBef>
                <a:spcPts val="0"/>
              </a:spcBef>
              <a:buNone/>
              <a:defRPr sz="1200" b="0" i="0" u="none" strike="noStrike" cap="none">
                <a:solidFill>
                  <a:srgbClr val="888888"/>
                </a:solidFill>
                <a:latin typeface="Avenir"/>
                <a:ea typeface="Avenir"/>
                <a:cs typeface="Avenir"/>
                <a:sym typeface="Avenir"/>
              </a:defRPr>
            </a:lvl7pPr>
            <a:lvl8pPr marL="0" marR="0" lvl="7" indent="0" algn="r" rtl="0">
              <a:spcBef>
                <a:spcPts val="0"/>
              </a:spcBef>
              <a:buNone/>
              <a:defRPr sz="1200" b="0" i="0" u="none" strike="noStrike" cap="none">
                <a:solidFill>
                  <a:srgbClr val="888888"/>
                </a:solidFill>
                <a:latin typeface="Avenir"/>
                <a:ea typeface="Avenir"/>
                <a:cs typeface="Avenir"/>
                <a:sym typeface="Avenir"/>
              </a:defRPr>
            </a:lvl8pPr>
            <a:lvl9pPr marL="0" marR="0" lvl="8" indent="0" algn="r" rtl="0">
              <a:spcBef>
                <a:spcPts val="0"/>
              </a:spcBef>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11328887"/>
      </p:ext>
    </p:extLst>
  </p:cSld>
  <p:clrMap bg1="lt1" tx1="dk1" bg2="dk2" tx2="lt2" accent1="accent1" accent2="accent2" accent3="accent3" accent4="accent4" accent5="accent5" accent6="accent6" hlink="hlink" folHlink="folHlink"/>
  <p:sldLayoutIdLst>
    <p:sldLayoutId id="214748373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angelcapitalassociation.org/angel-funders-report-2022/" TargetMode="Externa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yemail.constantcontact.com/Don-t-Miss-Out--ACA-Board-Nominations-Due-January-20--2023-.html?soid=1133778903742&amp;aid=k9kmn6lMQD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hkrejci@angelcapitalassociation.org?subject=I'm%20interested%20in%20volunteering%20for%20the%20ACA!" TargetMode="External"/><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events.angelcapitalassociation.org/auwinter23"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hyperlink" Target="http://angelcapitalassociation.org/aca-angel-universit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angelcapital.swoogo.com/ne021623" TargetMode="External"/><Relationship Id="rId3" Type="http://schemas.openxmlformats.org/officeDocument/2006/relationships/image" Target="../media/image5.png"/><Relationship Id="rId7" Type="http://schemas.openxmlformats.org/officeDocument/2006/relationships/hyperlink" Target="mailto:dstewart@angelcapitalassoci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angelcapitalassociation.org/member-news/" TargetMode="External"/><Relationship Id="rId5" Type="http://schemas.openxmlformats.org/officeDocument/2006/relationships/hyperlink" Target="mailto:sdickey@angelcapitalassociation.org?subject=ACA%20Connect" TargetMode="External"/><Relationship Id="rId4" Type="http://schemas.openxmlformats.org/officeDocument/2006/relationships/hyperlink" Target="https://www.angelcapitalassociation.org/affinity-groups/" TargetMode="External"/><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E79C-61BE-4C45-9122-DCCD7B27EFC6}"/>
              </a:ext>
            </a:extLst>
          </p:cNvPr>
          <p:cNvSpPr>
            <a:spLocks noGrp="1"/>
          </p:cNvSpPr>
          <p:nvPr>
            <p:ph type="ctrTitle"/>
          </p:nvPr>
        </p:nvSpPr>
        <p:spPr>
          <a:xfrm>
            <a:off x="202891" y="647982"/>
            <a:ext cx="12192000" cy="1828799"/>
          </a:xfrm>
        </p:spPr>
        <p:txBody>
          <a:bodyPr>
            <a:normAutofit/>
          </a:bodyPr>
          <a:lstStyle/>
          <a:p>
            <a:r>
              <a:rPr lang="en-US" dirty="0"/>
              <a:t>GROUP LEADERS</a:t>
            </a:r>
          </a:p>
        </p:txBody>
      </p:sp>
      <p:sp>
        <p:nvSpPr>
          <p:cNvPr id="3" name="Subtitle 2">
            <a:extLst>
              <a:ext uri="{FF2B5EF4-FFF2-40B4-BE49-F238E27FC236}">
                <a16:creationId xmlns:a16="http://schemas.microsoft.com/office/drawing/2014/main" id="{2E0CE722-7534-C548-A438-1A9F312A5FA9}"/>
              </a:ext>
            </a:extLst>
          </p:cNvPr>
          <p:cNvSpPr>
            <a:spLocks noGrp="1"/>
          </p:cNvSpPr>
          <p:nvPr>
            <p:ph type="subTitle" idx="1"/>
          </p:nvPr>
        </p:nvSpPr>
        <p:spPr/>
        <p:txBody>
          <a:bodyPr>
            <a:normAutofit/>
          </a:bodyPr>
          <a:lstStyle/>
          <a:p>
            <a:r>
              <a:rPr lang="en-US" dirty="0"/>
              <a:t>JANUARY 2023</a:t>
            </a:r>
          </a:p>
        </p:txBody>
      </p:sp>
    </p:spTree>
    <p:extLst>
      <p:ext uri="{BB962C8B-B14F-4D97-AF65-F5344CB8AC3E}">
        <p14:creationId xmlns:p14="http://schemas.microsoft.com/office/powerpoint/2010/main" val="190236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19579-A63F-B52A-CA76-E6F18150018B}"/>
              </a:ext>
            </a:extLst>
          </p:cNvPr>
          <p:cNvSpPr>
            <a:spLocks noGrp="1"/>
          </p:cNvSpPr>
          <p:nvPr>
            <p:ph sz="quarter" idx="10"/>
          </p:nvPr>
        </p:nvSpPr>
        <p:spPr>
          <a:xfrm>
            <a:off x="3063240" y="1702770"/>
            <a:ext cx="8330184" cy="5155230"/>
          </a:xfrm>
        </p:spPr>
        <p:txBody>
          <a:bodyPr>
            <a:normAutofit fontScale="92500" lnSpcReduction="10000"/>
          </a:bodyPr>
          <a:lstStyle/>
          <a:p>
            <a:pPr marL="647732" lvl="1" indent="-342917">
              <a:buFont typeface="Arial" panose="020B0604020202020204" pitchFamily="34" charset="0"/>
              <a:buChar char="•"/>
            </a:pPr>
            <a:r>
              <a:rPr lang="en-US" dirty="0">
                <a:solidFill>
                  <a:srgbClr val="5A5B5D"/>
                </a:solidFill>
                <a:cs typeface="Times New Roman" panose="02020603050405020304" pitchFamily="18" charset="0"/>
              </a:rPr>
              <a:t>Work in coalition on important issues for early-stage ecosystem</a:t>
            </a:r>
          </a:p>
          <a:p>
            <a:pPr marL="647732" lvl="1" indent="-342917">
              <a:buFont typeface="Arial" panose="020B0604020202020204" pitchFamily="34" charset="0"/>
              <a:buChar char="•"/>
            </a:pPr>
            <a:r>
              <a:rPr lang="en-US" dirty="0">
                <a:solidFill>
                  <a:srgbClr val="5A5B5D"/>
                </a:solidFill>
                <a:cs typeface="Times New Roman" panose="02020603050405020304" pitchFamily="18" charset="0"/>
              </a:rPr>
              <a:t>Leaders of Influence: SEC Investor Advisory Committee </a:t>
            </a:r>
          </a:p>
          <a:p>
            <a:pPr marL="647732" lvl="1" indent="-342917">
              <a:buFont typeface="Arial" panose="020B0604020202020204" pitchFamily="34" charset="0"/>
              <a:buChar char="•"/>
            </a:pPr>
            <a:r>
              <a:rPr lang="en-US" dirty="0">
                <a:solidFill>
                  <a:srgbClr val="5A5B5D"/>
                </a:solidFill>
                <a:cs typeface="Times New Roman" panose="02020603050405020304" pitchFamily="18" charset="0"/>
              </a:rPr>
              <a:t>Investors of Influence: NIH, FDA, NSF</a:t>
            </a:r>
          </a:p>
          <a:p>
            <a:pPr marL="647732" lvl="1" indent="-342917">
              <a:buFont typeface="Arial" panose="020B0604020202020204" pitchFamily="34" charset="0"/>
              <a:buChar char="•"/>
            </a:pPr>
            <a:r>
              <a:rPr lang="en-US" dirty="0">
                <a:solidFill>
                  <a:srgbClr val="5A5B5D"/>
                </a:solidFill>
                <a:cs typeface="Times New Roman" panose="02020603050405020304" pitchFamily="18" charset="0"/>
              </a:rPr>
              <a:t>Accredited Investor Definition</a:t>
            </a:r>
          </a:p>
          <a:p>
            <a:pPr marL="952548" lvl="2" indent="-342917">
              <a:buFont typeface="System Font Regular"/>
              <a:buChar char="-"/>
            </a:pPr>
            <a:r>
              <a:rPr lang="en-US" dirty="0">
                <a:solidFill>
                  <a:srgbClr val="5A5B5D"/>
                </a:solidFill>
                <a:cs typeface="Times New Roman" panose="02020603050405020304" pitchFamily="18" charset="0"/>
              </a:rPr>
              <a:t>Resist changes to financial thresholds</a:t>
            </a:r>
          </a:p>
          <a:p>
            <a:pPr marL="952548" lvl="2" indent="-342917">
              <a:buFont typeface="System Font Regular"/>
              <a:buChar char="-"/>
            </a:pPr>
            <a:r>
              <a:rPr lang="en-US" dirty="0">
                <a:solidFill>
                  <a:srgbClr val="5A5B5D"/>
                </a:solidFill>
                <a:cs typeface="Times New Roman" panose="02020603050405020304" pitchFamily="18" charset="0"/>
              </a:rPr>
              <a:t>Push for financial sophistication measures</a:t>
            </a:r>
          </a:p>
          <a:p>
            <a:pPr marL="1257363" lvl="3" indent="-342917">
              <a:buFont typeface="Wingdings" pitchFamily="2" charset="2"/>
              <a:buChar char="§"/>
            </a:pPr>
            <a:r>
              <a:rPr lang="en-US" dirty="0">
                <a:solidFill>
                  <a:srgbClr val="5A5B5D"/>
                </a:solidFill>
                <a:cs typeface="Times New Roman" panose="02020603050405020304" pitchFamily="18" charset="0"/>
              </a:rPr>
              <a:t>Angel University accreditation, Underserved community focus</a:t>
            </a:r>
          </a:p>
          <a:p>
            <a:pPr marL="609630" lvl="1" indent="-304815">
              <a:buFont typeface="Arial" panose="020B0604020202020204" pitchFamily="34" charset="0"/>
              <a:buChar char="•"/>
            </a:pPr>
            <a:r>
              <a:rPr lang="en-US" dirty="0">
                <a:solidFill>
                  <a:srgbClr val="5A5B5D"/>
                </a:solidFill>
                <a:cs typeface="Times New Roman" panose="02020603050405020304" pitchFamily="18" charset="0"/>
              </a:rPr>
              <a:t>QSBS-Sec. 1202 (also 1244 and 1045)</a:t>
            </a:r>
          </a:p>
          <a:p>
            <a:pPr marL="952548" lvl="2" indent="-342917">
              <a:buFont typeface="System Font Regular"/>
              <a:buChar char="-"/>
            </a:pPr>
            <a:r>
              <a:rPr lang="en-US" dirty="0">
                <a:solidFill>
                  <a:srgbClr val="5A5B5D"/>
                </a:solidFill>
                <a:cs typeface="Times New Roman" panose="02020603050405020304" pitchFamily="18" charset="0"/>
              </a:rPr>
              <a:t>Preserve current tax treatment and move to offensive position</a:t>
            </a:r>
          </a:p>
          <a:p>
            <a:pPr marL="1257363" lvl="3" indent="-342917">
              <a:buFont typeface="Wingdings" pitchFamily="2" charset="2"/>
              <a:buChar char="§"/>
            </a:pPr>
            <a:r>
              <a:rPr lang="en-US" dirty="0">
                <a:solidFill>
                  <a:srgbClr val="5A5B5D"/>
                </a:solidFill>
                <a:cs typeface="Times New Roman" panose="02020603050405020304" pitchFamily="18" charset="0"/>
              </a:rPr>
              <a:t>Sustain coalition support, Emphasize entrepreneur impact</a:t>
            </a:r>
          </a:p>
          <a:p>
            <a:pPr marL="952548" lvl="2" indent="-342917">
              <a:buFont typeface="System Font Regular"/>
              <a:buChar char="-"/>
            </a:pPr>
            <a:r>
              <a:rPr lang="en-US" dirty="0">
                <a:solidFill>
                  <a:srgbClr val="5A5B5D"/>
                </a:solidFill>
                <a:cs typeface="Times New Roman" panose="02020603050405020304" pitchFamily="18" charset="0"/>
              </a:rPr>
              <a:t>Reduce holding period from 5 to 3 years</a:t>
            </a:r>
          </a:p>
          <a:p>
            <a:pPr marL="952548" lvl="2" indent="-342917">
              <a:buFont typeface="System Font Regular"/>
              <a:buChar char="-"/>
            </a:pPr>
            <a:r>
              <a:rPr lang="en-US" dirty="0">
                <a:solidFill>
                  <a:srgbClr val="5A5B5D"/>
                </a:solidFill>
                <a:cs typeface="Times New Roman" panose="02020603050405020304" pitchFamily="18" charset="0"/>
              </a:rPr>
              <a:t>Incorporate convertible debt</a:t>
            </a:r>
          </a:p>
          <a:p>
            <a:pPr marL="952548" lvl="2" indent="-342917">
              <a:buFont typeface="System Font Regular"/>
              <a:buChar char="-"/>
            </a:pPr>
            <a:r>
              <a:rPr lang="en-US" dirty="0">
                <a:solidFill>
                  <a:srgbClr val="5A5B5D"/>
                </a:solidFill>
                <a:cs typeface="Times New Roman" panose="02020603050405020304" pitchFamily="18" charset="0"/>
              </a:rPr>
              <a:t>Possibly apply to LLCs and S corps., not just C corps.</a:t>
            </a:r>
          </a:p>
          <a:p>
            <a:pPr marL="685834" lvl="1" indent="-381019">
              <a:buFont typeface="Arial" panose="020B0604020202020204" pitchFamily="34" charset="0"/>
              <a:buChar char="•"/>
            </a:pPr>
            <a:r>
              <a:rPr lang="en-US" dirty="0">
                <a:solidFill>
                  <a:srgbClr val="5A5B5D"/>
                </a:solidFill>
                <a:cs typeface="Times New Roman" panose="02020603050405020304" pitchFamily="18" charset="0"/>
              </a:rPr>
              <a:t>Fund caps</a:t>
            </a:r>
          </a:p>
          <a:p>
            <a:pPr marL="990650" lvl="2" indent="-381019">
              <a:buFont typeface="System Font Regular"/>
              <a:buChar char="-"/>
            </a:pPr>
            <a:r>
              <a:rPr lang="en-US" dirty="0">
                <a:solidFill>
                  <a:srgbClr val="5A5B5D"/>
                </a:solidFill>
                <a:cs typeface="Times New Roman" panose="02020603050405020304" pitchFamily="18" charset="0"/>
              </a:rPr>
              <a:t>Expand from $10M/250 to $50M/500</a:t>
            </a:r>
          </a:p>
        </p:txBody>
      </p:sp>
      <p:sp>
        <p:nvSpPr>
          <p:cNvPr id="7" name="Google Shape;270;ge0cadc662d_0_61">
            <a:extLst>
              <a:ext uri="{FF2B5EF4-FFF2-40B4-BE49-F238E27FC236}">
                <a16:creationId xmlns:a16="http://schemas.microsoft.com/office/drawing/2014/main" id="{F7A2DFAE-C596-694B-8909-6FF5EC54F85D}"/>
              </a:ext>
            </a:extLst>
          </p:cNvPr>
          <p:cNvSpPr txBox="1">
            <a:spLocks noGrp="1"/>
          </p:cNvSpPr>
          <p:nvPr>
            <p:ph type="title"/>
          </p:nvPr>
        </p:nvSpPr>
        <p:spPr>
          <a:xfrm>
            <a:off x="0" y="365125"/>
            <a:ext cx="12192000" cy="1020900"/>
          </a:xfrm>
          <a:prstGeom prst="rect">
            <a:avLst/>
          </a:prstGeom>
          <a:solidFill>
            <a:schemeClr val="dk2"/>
          </a:solidFill>
          <a:ln>
            <a:noFill/>
          </a:ln>
        </p:spPr>
        <p:txBody>
          <a:bodyPr spcFirstLastPara="1" wrap="square" lIns="365750" tIns="45700" rIns="91425" bIns="45700" anchor="ctr" anchorCtr="0">
            <a:noAutofit/>
          </a:bodyPr>
          <a:lstStyle/>
          <a:p>
            <a:pPr marL="0" lvl="0" indent="0" algn="l" rtl="0">
              <a:lnSpc>
                <a:spcPct val="80000"/>
              </a:lnSpc>
              <a:spcBef>
                <a:spcPts val="0"/>
              </a:spcBef>
              <a:spcAft>
                <a:spcPts val="0"/>
              </a:spcAft>
              <a:buClr>
                <a:schemeClr val="lt1"/>
              </a:buClr>
              <a:buSzPts val="2500"/>
              <a:buFont typeface="Arial"/>
              <a:buNone/>
            </a:pPr>
            <a:br>
              <a:rPr lang="en-US" dirty="0">
                <a:solidFill>
                  <a:schemeClr val="bg1"/>
                </a:solidFill>
                <a:latin typeface="Avenir Medium" panose="02000503020000020003" pitchFamily="2" charset="0"/>
              </a:rPr>
            </a:br>
            <a:r>
              <a:rPr lang="en-US" dirty="0">
                <a:solidFill>
                  <a:schemeClr val="bg1"/>
                </a:solidFill>
                <a:latin typeface="Avenir Medium" panose="02000503020000020003" pitchFamily="2" charset="0"/>
              </a:rPr>
              <a:t>Policy &amp; Advocacy</a:t>
            </a:r>
            <a:endParaRPr dirty="0">
              <a:solidFill>
                <a:schemeClr val="bg1"/>
              </a:solidFill>
              <a:latin typeface="Avenir Medium" panose="02000503020000020003" pitchFamily="2" charset="0"/>
            </a:endParaRPr>
          </a:p>
        </p:txBody>
      </p:sp>
      <p:grpSp>
        <p:nvGrpSpPr>
          <p:cNvPr id="8" name="Google Shape;281;ge0cadc662d_0_61">
            <a:extLst>
              <a:ext uri="{FF2B5EF4-FFF2-40B4-BE49-F238E27FC236}">
                <a16:creationId xmlns:a16="http://schemas.microsoft.com/office/drawing/2014/main" id="{8D5CA619-0E04-EF49-B676-633D1EA4D82A}"/>
              </a:ext>
            </a:extLst>
          </p:cNvPr>
          <p:cNvGrpSpPr/>
          <p:nvPr/>
        </p:nvGrpSpPr>
        <p:grpSpPr>
          <a:xfrm>
            <a:off x="225656" y="1518859"/>
            <a:ext cx="2837584" cy="2394774"/>
            <a:chOff x="8869923" y="2291867"/>
            <a:chExt cx="2906752" cy="2842815"/>
          </a:xfrm>
        </p:grpSpPr>
        <p:grpSp>
          <p:nvGrpSpPr>
            <p:cNvPr id="9" name="Google Shape;282;ge0cadc662d_0_61">
              <a:extLst>
                <a:ext uri="{FF2B5EF4-FFF2-40B4-BE49-F238E27FC236}">
                  <a16:creationId xmlns:a16="http://schemas.microsoft.com/office/drawing/2014/main" id="{266A07CF-4B05-CA49-B3F9-AC3D8174182F}"/>
                </a:ext>
              </a:extLst>
            </p:cNvPr>
            <p:cNvGrpSpPr/>
            <p:nvPr/>
          </p:nvGrpSpPr>
          <p:grpSpPr>
            <a:xfrm>
              <a:off x="9033417" y="2540893"/>
              <a:ext cx="2743258" cy="2593789"/>
              <a:chOff x="313150" y="1931111"/>
              <a:chExt cx="2962801" cy="3554596"/>
            </a:xfrm>
          </p:grpSpPr>
          <p:sp>
            <p:nvSpPr>
              <p:cNvPr id="11" name="Google Shape;283;ge0cadc662d_0_61">
                <a:extLst>
                  <a:ext uri="{FF2B5EF4-FFF2-40B4-BE49-F238E27FC236}">
                    <a16:creationId xmlns:a16="http://schemas.microsoft.com/office/drawing/2014/main" id="{66893236-96C4-4040-939E-6C52200D0134}"/>
                  </a:ext>
                </a:extLst>
              </p:cNvPr>
              <p:cNvSpPr/>
              <p:nvPr/>
            </p:nvSpPr>
            <p:spPr>
              <a:xfrm>
                <a:off x="313150" y="2872707"/>
                <a:ext cx="2962800" cy="2613000"/>
              </a:xfrm>
              <a:prstGeom prst="rect">
                <a:avLst/>
              </a:prstGeom>
              <a:solidFill>
                <a:srgbClr val="D9D2E9"/>
              </a:solidFill>
              <a:ln w="38100" cap="flat" cmpd="sng">
                <a:solidFill>
                  <a:schemeClr val="accent2"/>
                </a:solidFill>
                <a:prstDash val="solid"/>
                <a:miter lim="800000"/>
                <a:headEnd type="none" w="sm" len="sm"/>
                <a:tailEnd type="none" w="sm" len="sm"/>
              </a:ln>
            </p:spPr>
            <p:txBody>
              <a:bodyPr spcFirstLastPara="1" wrap="square" lIns="182875" tIns="91425" rIns="18287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dirty="0">
                    <a:solidFill>
                      <a:schemeClr val="accent2"/>
                    </a:solidFill>
                    <a:latin typeface="Avenir Book" panose="02000503020000020003" pitchFamily="2" charset="0"/>
                    <a:sym typeface="Arial"/>
                  </a:rPr>
                  <a:t>An Amplified </a:t>
                </a:r>
                <a:endParaRPr sz="1400" u="none" strike="noStrike" cap="none" dirty="0">
                  <a:solidFill>
                    <a:schemeClr val="accent2"/>
                  </a:solidFill>
                  <a:latin typeface="Avenir Book" panose="02000503020000020003" pitchFamily="2" charset="0"/>
                  <a:sym typeface="Arial"/>
                </a:endParaRPr>
              </a:p>
              <a:p>
                <a:pPr marL="0" marR="0" lvl="0" indent="0" algn="ctr" rtl="0">
                  <a:lnSpc>
                    <a:spcPct val="100000"/>
                  </a:lnSpc>
                  <a:spcBef>
                    <a:spcPts val="0"/>
                  </a:spcBef>
                  <a:spcAft>
                    <a:spcPts val="0"/>
                  </a:spcAft>
                  <a:buClr>
                    <a:schemeClr val="dk1"/>
                  </a:buClr>
                  <a:buSzPts val="1400"/>
                  <a:buFont typeface="Arial"/>
                  <a:buNone/>
                </a:pPr>
                <a:r>
                  <a:rPr lang="en-US" sz="1400" u="none" strike="noStrike" cap="none" dirty="0">
                    <a:solidFill>
                      <a:schemeClr val="accent2"/>
                    </a:solidFill>
                    <a:latin typeface="Avenir Book" panose="02000503020000020003" pitchFamily="2" charset="0"/>
                    <a:sym typeface="Arial"/>
                  </a:rPr>
                  <a:t>Voice</a:t>
                </a:r>
                <a:endParaRPr sz="1400" u="none" strike="noStrike" cap="none" dirty="0">
                  <a:solidFill>
                    <a:schemeClr val="dk1"/>
                  </a:solidFill>
                  <a:latin typeface="Avenir Book" panose="02000503020000020003" pitchFamily="2" charset="0"/>
                  <a:sym typeface="Arial"/>
                </a:endParaRPr>
              </a:p>
              <a:p>
                <a:pPr marL="0" marR="0" lvl="0" indent="0" algn="l" rtl="0">
                  <a:lnSpc>
                    <a:spcPct val="100000"/>
                  </a:lnSpc>
                  <a:spcBef>
                    <a:spcPts val="600"/>
                  </a:spcBef>
                  <a:spcAft>
                    <a:spcPts val="0"/>
                  </a:spcAft>
                  <a:buClr>
                    <a:schemeClr val="dk1"/>
                  </a:buClr>
                  <a:buSzPts val="1200"/>
                  <a:buFont typeface="Arial"/>
                  <a:buNone/>
                </a:pPr>
                <a:r>
                  <a:rPr lang="en-US" sz="1200" u="none" strike="noStrike" cap="none" dirty="0">
                    <a:solidFill>
                      <a:schemeClr val="dk1"/>
                    </a:solidFill>
                    <a:latin typeface="Avenir Book" panose="02000503020000020003" pitchFamily="2" charset="0"/>
                    <a:sym typeface="Arial"/>
                  </a:rPr>
                  <a:t>Creating and protecting a fertile investment environment by wielding a powerful national policy voice and international influence.</a:t>
                </a:r>
                <a:endParaRPr sz="1400" u="none" strike="noStrike" cap="none" dirty="0">
                  <a:solidFill>
                    <a:schemeClr val="dk1"/>
                  </a:solidFill>
                  <a:latin typeface="Avenir Book" panose="02000503020000020003" pitchFamily="2" charset="0"/>
                  <a:sym typeface="Arial"/>
                </a:endParaRPr>
              </a:p>
              <a:p>
                <a:pPr marL="457200" marR="0" lvl="0" indent="0" algn="l" rtl="0">
                  <a:lnSpc>
                    <a:spcPct val="100000"/>
                  </a:lnSpc>
                  <a:spcBef>
                    <a:spcPts val="600"/>
                  </a:spcBef>
                  <a:spcAft>
                    <a:spcPts val="0"/>
                  </a:spcAft>
                  <a:buClr>
                    <a:srgbClr val="000000"/>
                  </a:buClr>
                  <a:buSzPts val="1400"/>
                  <a:buFont typeface="Arial"/>
                  <a:buNone/>
                </a:pPr>
                <a:endParaRPr sz="1400" u="none" strike="noStrike" cap="none" dirty="0">
                  <a:solidFill>
                    <a:schemeClr val="lt2"/>
                  </a:solidFill>
                  <a:latin typeface="Avenir Book" panose="02000503020000020003" pitchFamily="2"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accent1"/>
                  </a:solidFill>
                  <a:latin typeface="Avenir Book" panose="02000503020000020003" pitchFamily="2" charset="0"/>
                  <a:sym typeface="Arial"/>
                </a:endParaRPr>
              </a:p>
              <a:p>
                <a:pPr marL="457200" marR="0" lvl="0" indent="0" algn="l" rtl="0">
                  <a:lnSpc>
                    <a:spcPct val="100000"/>
                  </a:lnSpc>
                  <a:spcBef>
                    <a:spcPts val="600"/>
                  </a:spcBef>
                  <a:spcAft>
                    <a:spcPts val="0"/>
                  </a:spcAft>
                  <a:buClr>
                    <a:srgbClr val="000000"/>
                  </a:buClr>
                  <a:buSzPts val="900"/>
                  <a:buFont typeface="Arial"/>
                  <a:buNone/>
                </a:pPr>
                <a:endParaRPr sz="900" u="none" strike="noStrike" cap="none" dirty="0">
                  <a:solidFill>
                    <a:srgbClr val="262626"/>
                  </a:solidFill>
                  <a:latin typeface="Avenir Book" panose="02000503020000020003" pitchFamily="2" charset="0"/>
                  <a:sym typeface="Arial"/>
                </a:endParaRPr>
              </a:p>
              <a:p>
                <a:pPr marL="457200" marR="0" lvl="0" indent="0" algn="l" rtl="0">
                  <a:lnSpc>
                    <a:spcPct val="100000"/>
                  </a:lnSpc>
                  <a:spcBef>
                    <a:spcPts val="600"/>
                  </a:spcBef>
                  <a:spcAft>
                    <a:spcPts val="0"/>
                  </a:spcAft>
                  <a:buClr>
                    <a:srgbClr val="000000"/>
                  </a:buClr>
                  <a:buSzPts val="1200"/>
                  <a:buFont typeface="Arial"/>
                  <a:buNone/>
                </a:pPr>
                <a:endParaRPr sz="1200" u="none" strike="noStrike" cap="none" dirty="0">
                  <a:solidFill>
                    <a:schemeClr val="dk1"/>
                  </a:solidFill>
                  <a:latin typeface="Avenir Book" panose="02000503020000020003" pitchFamily="2" charset="0"/>
                  <a:sym typeface="Arial"/>
                </a:endParaRPr>
              </a:p>
            </p:txBody>
          </p:sp>
          <p:sp>
            <p:nvSpPr>
              <p:cNvPr id="12" name="Google Shape;284;ge0cadc662d_0_61">
                <a:extLst>
                  <a:ext uri="{FF2B5EF4-FFF2-40B4-BE49-F238E27FC236}">
                    <a16:creationId xmlns:a16="http://schemas.microsoft.com/office/drawing/2014/main" id="{83A19BCB-2774-D941-B3E4-21D03F470613}"/>
                  </a:ext>
                </a:extLst>
              </p:cNvPr>
              <p:cNvSpPr/>
              <p:nvPr/>
            </p:nvSpPr>
            <p:spPr>
              <a:xfrm>
                <a:off x="313151" y="1931111"/>
                <a:ext cx="2962800" cy="941700"/>
              </a:xfrm>
              <a:prstGeom prst="rect">
                <a:avLst/>
              </a:prstGeom>
              <a:solidFill>
                <a:schemeClr val="accent2"/>
              </a:solidFill>
              <a:ln w="38100" cap="flat" cmpd="sng">
                <a:solidFill>
                  <a:schemeClr val="accent2"/>
                </a:solidFill>
                <a:prstDash val="solid"/>
                <a:miter lim="800000"/>
                <a:headEnd type="none" w="sm" len="sm"/>
                <a:tailEnd type="none" w="sm" len="sm"/>
              </a:ln>
            </p:spPr>
            <p:txBody>
              <a:bodyPr spcFirstLastPara="1" wrap="square" lIns="91425" tIns="45700" rIns="91425" bIns="91425" anchor="b"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u="none" strike="noStrike" cap="none" dirty="0">
                    <a:solidFill>
                      <a:schemeClr val="lt1"/>
                    </a:solidFill>
                    <a:latin typeface="Avenir Book" panose="02000503020000020003" pitchFamily="2" charset="0"/>
                    <a:sym typeface="Arial"/>
                  </a:rPr>
                  <a:t>POLICY &amp; </a:t>
                </a:r>
                <a:endParaRPr sz="1700" u="none" strike="noStrike" cap="none" dirty="0">
                  <a:solidFill>
                    <a:schemeClr val="lt1"/>
                  </a:solidFill>
                  <a:latin typeface="Avenir Book" panose="02000503020000020003" pitchFamily="2" charset="0"/>
                  <a:sym typeface="Arial"/>
                </a:endParaRPr>
              </a:p>
              <a:p>
                <a:pPr marL="0" marR="0" lvl="0" indent="0" algn="ctr" rtl="0">
                  <a:lnSpc>
                    <a:spcPct val="90000"/>
                  </a:lnSpc>
                  <a:spcBef>
                    <a:spcPts val="0"/>
                  </a:spcBef>
                  <a:spcAft>
                    <a:spcPts val="0"/>
                  </a:spcAft>
                  <a:buClr>
                    <a:srgbClr val="000000"/>
                  </a:buClr>
                  <a:buSzPts val="1700"/>
                  <a:buFont typeface="Arial"/>
                  <a:buNone/>
                </a:pPr>
                <a:r>
                  <a:rPr lang="en-US" sz="1700" u="none" strike="noStrike" cap="none" dirty="0">
                    <a:solidFill>
                      <a:schemeClr val="lt1"/>
                    </a:solidFill>
                    <a:latin typeface="Avenir Book" panose="02000503020000020003" pitchFamily="2" charset="0"/>
                    <a:sym typeface="Arial"/>
                  </a:rPr>
                  <a:t>ADVOCACY</a:t>
                </a:r>
                <a:endParaRPr sz="1700" u="none" strike="noStrike" cap="none" dirty="0">
                  <a:solidFill>
                    <a:schemeClr val="lt1"/>
                  </a:solidFill>
                  <a:latin typeface="Avenir Book" panose="02000503020000020003" pitchFamily="2" charset="0"/>
                  <a:sym typeface="Arial"/>
                </a:endParaRPr>
              </a:p>
            </p:txBody>
          </p:sp>
        </p:grpSp>
        <p:pic>
          <p:nvPicPr>
            <p:cNvPr id="10" name="Google Shape;285;ge0cadc662d_0_61" descr="A drawing of a person&#10;&#10;Description automatically generated">
              <a:extLst>
                <a:ext uri="{FF2B5EF4-FFF2-40B4-BE49-F238E27FC236}">
                  <a16:creationId xmlns:a16="http://schemas.microsoft.com/office/drawing/2014/main" id="{5A78942F-5E92-974B-AD19-FE971B0BA9E0}"/>
                </a:ext>
              </a:extLst>
            </p:cNvPr>
            <p:cNvPicPr preferRelativeResize="0"/>
            <p:nvPr/>
          </p:nvPicPr>
          <p:blipFill rotWithShape="1">
            <a:blip r:embed="rId2">
              <a:alphaModFix/>
            </a:blip>
            <a:srcRect l="7013" t="6841" r="6163" b="6335"/>
            <a:stretch/>
          </p:blipFill>
          <p:spPr>
            <a:xfrm>
              <a:off x="8869923" y="2291867"/>
              <a:ext cx="594300" cy="594300"/>
            </a:xfrm>
            <a:prstGeom prst="ellipse">
              <a:avLst/>
            </a:prstGeom>
            <a:noFill/>
            <a:ln w="19050" cap="flat" cmpd="sng">
              <a:solidFill>
                <a:schemeClr val="lt1"/>
              </a:solidFill>
              <a:prstDash val="solid"/>
              <a:round/>
              <a:headEnd type="none" w="sm" len="sm"/>
              <a:tailEnd type="none" w="sm" len="sm"/>
            </a:ln>
          </p:spPr>
        </p:pic>
      </p:grpSp>
    </p:spTree>
    <p:extLst>
      <p:ext uri="{BB962C8B-B14F-4D97-AF65-F5344CB8AC3E}">
        <p14:creationId xmlns:p14="http://schemas.microsoft.com/office/powerpoint/2010/main" val="30979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70;ge0cadc662d_0_61">
            <a:extLst>
              <a:ext uri="{FF2B5EF4-FFF2-40B4-BE49-F238E27FC236}">
                <a16:creationId xmlns:a16="http://schemas.microsoft.com/office/drawing/2014/main" id="{F7A2DFAE-C596-694B-8909-6FF5EC54F85D}"/>
              </a:ext>
            </a:extLst>
          </p:cNvPr>
          <p:cNvSpPr txBox="1">
            <a:spLocks noGrp="1"/>
          </p:cNvSpPr>
          <p:nvPr>
            <p:ph type="title"/>
          </p:nvPr>
        </p:nvSpPr>
        <p:spPr>
          <a:xfrm>
            <a:off x="0" y="365125"/>
            <a:ext cx="12192000" cy="1020900"/>
          </a:xfrm>
          <a:prstGeom prst="rect">
            <a:avLst/>
          </a:prstGeom>
          <a:solidFill>
            <a:schemeClr val="dk2"/>
          </a:solidFill>
          <a:ln>
            <a:noFill/>
          </a:ln>
        </p:spPr>
        <p:txBody>
          <a:bodyPr spcFirstLastPara="1" wrap="square" lIns="365750" tIns="45700" rIns="91425" bIns="45700" anchor="ctr" anchorCtr="0">
            <a:noAutofit/>
          </a:bodyPr>
          <a:lstStyle/>
          <a:p>
            <a:pPr marL="0" lvl="0" indent="0" algn="l" rtl="0">
              <a:lnSpc>
                <a:spcPct val="80000"/>
              </a:lnSpc>
              <a:spcBef>
                <a:spcPts val="0"/>
              </a:spcBef>
              <a:spcAft>
                <a:spcPts val="0"/>
              </a:spcAft>
              <a:buClr>
                <a:schemeClr val="lt1"/>
              </a:buClr>
              <a:buSzPts val="2500"/>
              <a:buFont typeface="Arial"/>
              <a:buNone/>
            </a:pPr>
            <a:br>
              <a:rPr lang="en-US" dirty="0">
                <a:solidFill>
                  <a:schemeClr val="bg1"/>
                </a:solidFill>
                <a:latin typeface="Avenir Medium" panose="02000503020000020003" pitchFamily="2" charset="0"/>
              </a:rPr>
            </a:br>
            <a:r>
              <a:rPr lang="en-US" dirty="0">
                <a:solidFill>
                  <a:schemeClr val="bg1"/>
                </a:solidFill>
                <a:latin typeface="Avenir Medium" panose="02000503020000020003" pitchFamily="2" charset="0"/>
              </a:rPr>
              <a:t>Data Analytics and Insights: Angel Funders Report</a:t>
            </a:r>
            <a:endParaRPr dirty="0">
              <a:solidFill>
                <a:schemeClr val="bg1"/>
              </a:solidFill>
              <a:latin typeface="Avenir Medium" panose="02000503020000020003" pitchFamily="2" charset="0"/>
            </a:endParaRPr>
          </a:p>
        </p:txBody>
      </p:sp>
      <p:pic>
        <p:nvPicPr>
          <p:cNvPr id="6" name="Picture 5" descr="A picture containing shape&#10;&#10;Description automatically generated">
            <a:hlinkClick r:id="rId2"/>
            <a:extLst>
              <a:ext uri="{FF2B5EF4-FFF2-40B4-BE49-F238E27FC236}">
                <a16:creationId xmlns:a16="http://schemas.microsoft.com/office/drawing/2014/main" id="{6103F491-710F-574F-B916-E475F8B45B41}"/>
              </a:ext>
            </a:extLst>
          </p:cNvPr>
          <p:cNvPicPr>
            <a:picLocks noChangeAspect="1"/>
          </p:cNvPicPr>
          <p:nvPr/>
        </p:nvPicPr>
        <p:blipFill>
          <a:blip r:embed="rId3"/>
          <a:stretch>
            <a:fillRect/>
          </a:stretch>
        </p:blipFill>
        <p:spPr>
          <a:xfrm>
            <a:off x="837781" y="1563623"/>
            <a:ext cx="3377807" cy="4382273"/>
          </a:xfrm>
          <a:prstGeom prst="rect">
            <a:avLst/>
          </a:prstGeom>
          <a:ln>
            <a:noFill/>
          </a:ln>
          <a:effectLst>
            <a:outerShdw blurRad="190500" algn="tl" rotWithShape="0">
              <a:srgbClr val="000000">
                <a:alpha val="70000"/>
              </a:srgbClr>
            </a:outerShdw>
          </a:effectLst>
        </p:spPr>
      </p:pic>
      <p:pic>
        <p:nvPicPr>
          <p:cNvPr id="14" name="Picture 13" descr="A picture containing application&#10;&#10;Description automatically generated">
            <a:hlinkClick r:id="rId2"/>
            <a:extLst>
              <a:ext uri="{FF2B5EF4-FFF2-40B4-BE49-F238E27FC236}">
                <a16:creationId xmlns:a16="http://schemas.microsoft.com/office/drawing/2014/main" id="{90BCB1D2-DA80-4A48-80B5-391AB9879CB5}"/>
              </a:ext>
            </a:extLst>
          </p:cNvPr>
          <p:cNvPicPr>
            <a:picLocks noChangeAspect="1"/>
          </p:cNvPicPr>
          <p:nvPr/>
        </p:nvPicPr>
        <p:blipFill>
          <a:blip r:embed="rId4"/>
          <a:stretch>
            <a:fillRect/>
          </a:stretch>
        </p:blipFill>
        <p:spPr>
          <a:xfrm>
            <a:off x="4357786" y="1563625"/>
            <a:ext cx="6743030" cy="4382272"/>
          </a:xfrm>
          <a:prstGeom prst="rect">
            <a:avLst/>
          </a:prstGeom>
          <a:ln>
            <a:noFill/>
          </a:ln>
          <a:effectLst>
            <a:outerShdw blurRad="190500" algn="tl" rotWithShape="0">
              <a:srgbClr val="000000">
                <a:alpha val="70000"/>
              </a:srgbClr>
            </a:outerShdw>
          </a:effectLst>
        </p:spPr>
      </p:pic>
      <p:pic>
        <p:nvPicPr>
          <p:cNvPr id="15" name="Google Shape;152;g19f42292881_2_341">
            <a:extLst>
              <a:ext uri="{FF2B5EF4-FFF2-40B4-BE49-F238E27FC236}">
                <a16:creationId xmlns:a16="http://schemas.microsoft.com/office/drawing/2014/main" id="{9A83F155-F464-7448-9EEA-F9AD65465307}"/>
              </a:ext>
            </a:extLst>
          </p:cNvPr>
          <p:cNvPicPr preferRelativeResize="0"/>
          <p:nvPr/>
        </p:nvPicPr>
        <p:blipFill rotWithShape="1">
          <a:blip r:embed="rId5">
            <a:alphaModFix/>
          </a:blip>
          <a:srcRect/>
          <a:stretch/>
        </p:blipFill>
        <p:spPr>
          <a:xfrm>
            <a:off x="10049256" y="495688"/>
            <a:ext cx="1898249" cy="1918328"/>
          </a:xfrm>
          <a:prstGeom prst="rect">
            <a:avLst/>
          </a:prstGeom>
          <a:noFill/>
          <a:ln>
            <a:noFill/>
          </a:ln>
        </p:spPr>
      </p:pic>
    </p:spTree>
    <p:extLst>
      <p:ext uri="{BB962C8B-B14F-4D97-AF65-F5344CB8AC3E}">
        <p14:creationId xmlns:p14="http://schemas.microsoft.com/office/powerpoint/2010/main" val="134583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C4DDC-01F4-435A-A34B-99D4FAFEBEFD}"/>
              </a:ext>
            </a:extLst>
          </p:cNvPr>
          <p:cNvSpPr>
            <a:spLocks noGrp="1"/>
          </p:cNvSpPr>
          <p:nvPr>
            <p:ph type="title"/>
          </p:nvPr>
        </p:nvSpPr>
        <p:spPr/>
        <p:txBody>
          <a:bodyPr>
            <a:normAutofit/>
          </a:bodyPr>
          <a:lstStyle/>
          <a:p>
            <a:r>
              <a:rPr lang="en-US" dirty="0">
                <a:solidFill>
                  <a:schemeClr val="bg2"/>
                </a:solidFill>
                <a:latin typeface="Avenir Medium" panose="02000503020000020003" pitchFamily="2" charset="0"/>
              </a:rPr>
              <a:t>The AIF: a Wholly-Owned 501(C)3 Subsidiary</a:t>
            </a:r>
          </a:p>
        </p:txBody>
      </p:sp>
      <p:pic>
        <p:nvPicPr>
          <p:cNvPr id="4" name="Picture 3" descr="Logo, company name&#10;&#10;Description automatically generated">
            <a:extLst>
              <a:ext uri="{FF2B5EF4-FFF2-40B4-BE49-F238E27FC236}">
                <a16:creationId xmlns:a16="http://schemas.microsoft.com/office/drawing/2014/main" id="{191B8902-BE27-421C-B5C4-034FEA28C109}"/>
              </a:ext>
            </a:extLst>
          </p:cNvPr>
          <p:cNvPicPr>
            <a:picLocks noChangeAspect="1"/>
          </p:cNvPicPr>
          <p:nvPr/>
        </p:nvPicPr>
        <p:blipFill rotWithShape="1">
          <a:blip r:embed="rId2">
            <a:extLst>
              <a:ext uri="{28A0092B-C50C-407E-A947-70E740481C1C}">
                <a14:useLocalDpi xmlns:a14="http://schemas.microsoft.com/office/drawing/2010/main" val="0"/>
              </a:ext>
            </a:extLst>
          </a:blip>
          <a:srcRect l="32514" r="31268" b="8312"/>
          <a:stretch/>
        </p:blipFill>
        <p:spPr bwMode="auto">
          <a:xfrm>
            <a:off x="226097" y="1451206"/>
            <a:ext cx="3788119" cy="214789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E1A9AA0-CBDC-4D77-BFA6-592B17831BFA}"/>
              </a:ext>
            </a:extLst>
          </p:cNvPr>
          <p:cNvSpPr txBox="1"/>
          <p:nvPr/>
        </p:nvSpPr>
        <p:spPr>
          <a:xfrm>
            <a:off x="2770532" y="6127032"/>
            <a:ext cx="8903682" cy="307777"/>
          </a:xfrm>
          <a:prstGeom prst="rect">
            <a:avLst/>
          </a:prstGeom>
          <a:noFill/>
        </p:spPr>
        <p:txBody>
          <a:bodyPr wrap="square">
            <a:spAutoFit/>
          </a:bodyPr>
          <a:lstStyle/>
          <a:p>
            <a:r>
              <a:rPr lang="en-US" dirty="0">
                <a:solidFill>
                  <a:srgbClr val="FF0000"/>
                </a:solidFill>
                <a:latin typeface="Avenir Book" panose="02000503020000020003" pitchFamily="2" charset="0"/>
              </a:rPr>
              <a:t>					  			</a:t>
            </a:r>
            <a:r>
              <a:rPr lang="en-US" dirty="0">
                <a:latin typeface="Avenir Book" panose="02000503020000020003" pitchFamily="2" charset="0"/>
              </a:rPr>
              <a:t>Page </a:t>
            </a:r>
            <a:fld id="{7FB394D5-FABB-4D7E-87FB-1C2ABD11D061}" type="slidenum">
              <a:rPr lang="en-US" smtClean="0">
                <a:latin typeface="Avenir Book" panose="02000503020000020003" pitchFamily="2" charset="0"/>
              </a:rPr>
              <a:pPr/>
              <a:t>12</a:t>
            </a:fld>
            <a:endParaRPr lang="en-US" dirty="0">
              <a:latin typeface="Avenir Book" panose="02000503020000020003" pitchFamily="2" charset="0"/>
            </a:endParaRPr>
          </a:p>
        </p:txBody>
      </p:sp>
      <p:sp>
        <p:nvSpPr>
          <p:cNvPr id="5" name="TextBox 4">
            <a:extLst>
              <a:ext uri="{FF2B5EF4-FFF2-40B4-BE49-F238E27FC236}">
                <a16:creationId xmlns:a16="http://schemas.microsoft.com/office/drawing/2014/main" id="{346DDFE2-166D-952C-62C8-549C7E9A7C9F}"/>
              </a:ext>
            </a:extLst>
          </p:cNvPr>
          <p:cNvSpPr txBox="1"/>
          <p:nvPr/>
        </p:nvSpPr>
        <p:spPr>
          <a:xfrm>
            <a:off x="517786" y="4861522"/>
            <a:ext cx="10802239" cy="1200329"/>
          </a:xfrm>
          <a:prstGeom prst="rect">
            <a:avLst/>
          </a:prstGeom>
          <a:noFill/>
        </p:spPr>
        <p:txBody>
          <a:bodyPr wrap="square" rtlCol="0">
            <a:spAutoFit/>
          </a:bodyPr>
          <a:lstStyle/>
          <a:p>
            <a:r>
              <a:rPr lang="en-US" sz="1800" dirty="0">
                <a:latin typeface="Avenir" panose="02000503020000020003" pitchFamily="2" charset="0"/>
              </a:rPr>
              <a:t>About the AIF: O</a:t>
            </a:r>
            <a:r>
              <a:rPr lang="en-US" sz="1800" dirty="0">
                <a:solidFill>
                  <a:srgbClr val="000000"/>
                </a:solidFill>
                <a:effectLst/>
                <a:latin typeface="Avenir" panose="02000503020000020003" pitchFamily="2" charset="0"/>
              </a:rPr>
              <a:t>ur mission is to advance the art and science of angel investing to accelerate innovation and economic growth. AIF serves both aspiring entrepreneurs and anyone interested in angel investing whose purpose is to increase and diversify our economic ecosystem and to help bridge racial and gender wealth gaps.</a:t>
            </a:r>
            <a:endParaRPr lang="en-US" sz="1800" dirty="0">
              <a:latin typeface="Avenir Book" panose="02000503020000020003" pitchFamily="2" charset="0"/>
            </a:endParaRPr>
          </a:p>
        </p:txBody>
      </p:sp>
      <p:sp>
        <p:nvSpPr>
          <p:cNvPr id="8" name="TextBox 7">
            <a:extLst>
              <a:ext uri="{FF2B5EF4-FFF2-40B4-BE49-F238E27FC236}">
                <a16:creationId xmlns:a16="http://schemas.microsoft.com/office/drawing/2014/main" id="{77B9895B-C317-4940-BD24-2AAB1E812A6B}"/>
              </a:ext>
            </a:extLst>
          </p:cNvPr>
          <p:cNvSpPr txBox="1"/>
          <p:nvPr/>
        </p:nvSpPr>
        <p:spPr>
          <a:xfrm>
            <a:off x="4315968" y="1451206"/>
            <a:ext cx="7358246" cy="3416320"/>
          </a:xfrm>
          <a:prstGeom prst="rect">
            <a:avLst/>
          </a:prstGeom>
          <a:noFill/>
        </p:spPr>
        <p:txBody>
          <a:bodyPr wrap="square" rtlCol="0">
            <a:spAutoFit/>
          </a:bodyPr>
          <a:lstStyle/>
          <a:p>
            <a:r>
              <a:rPr lang="en-US" sz="1800" b="1" dirty="0">
                <a:latin typeface="Avenir" panose="02000503020000020003" pitchFamily="2" charset="0"/>
              </a:rPr>
              <a:t>Highlights to Date: </a:t>
            </a:r>
          </a:p>
          <a:p>
            <a:endParaRPr lang="en-US" sz="1800" dirty="0">
              <a:latin typeface="Avenir" panose="02000503020000020003" pitchFamily="2" charset="0"/>
            </a:endParaRPr>
          </a:p>
          <a:p>
            <a:pPr marL="285750" indent="-285750">
              <a:buFont typeface="Arial" panose="020B0604020202020204" pitchFamily="34" charset="0"/>
              <a:buChar char="•"/>
            </a:pPr>
            <a:r>
              <a:rPr lang="en-US" sz="1800" dirty="0">
                <a:latin typeface="Avenir" panose="02000503020000020003" pitchFamily="2" charset="0"/>
              </a:rPr>
              <a:t>Have raised nearly $1 mil of a $2.3 mil goal</a:t>
            </a:r>
            <a:br>
              <a:rPr lang="en-US" sz="1800" dirty="0">
                <a:latin typeface="Avenir" panose="02000503020000020003" pitchFamily="2" charset="0"/>
              </a:rPr>
            </a:br>
            <a:endParaRPr lang="en-US" sz="1800" dirty="0">
              <a:latin typeface="Avenir" panose="02000503020000020003" pitchFamily="2" charset="0"/>
            </a:endParaRPr>
          </a:p>
          <a:p>
            <a:pPr marL="285750" indent="-285750">
              <a:buFont typeface="Arial" panose="020B0604020202020204" pitchFamily="34" charset="0"/>
              <a:buChar char="•"/>
            </a:pPr>
            <a:r>
              <a:rPr lang="en-US" sz="1800" dirty="0">
                <a:latin typeface="Avenir" panose="02000503020000020003" pitchFamily="2" charset="0"/>
              </a:rPr>
              <a:t>Hired an Education Director, Dr. Margie </a:t>
            </a:r>
            <a:r>
              <a:rPr lang="en-US" sz="1800" dirty="0" err="1">
                <a:latin typeface="Avenir" panose="02000503020000020003" pitchFamily="2" charset="0"/>
              </a:rPr>
              <a:t>Bacheler</a:t>
            </a:r>
            <a:r>
              <a:rPr lang="en-US" sz="1800" dirty="0">
                <a:latin typeface="Avenir" panose="02000503020000020003" pitchFamily="2" charset="0"/>
              </a:rPr>
              <a:t> who has helped to launch incredible education programs, works to develop opportunities for more angels and entrepreneurs to attend the Ann &amp; Bill Payne Angel University. </a:t>
            </a:r>
            <a:br>
              <a:rPr lang="en-US" sz="1800" dirty="0">
                <a:latin typeface="Avenir" panose="02000503020000020003" pitchFamily="2" charset="0"/>
              </a:rPr>
            </a:br>
            <a:endParaRPr lang="en-US" sz="1800" dirty="0">
              <a:latin typeface="Avenir" panose="02000503020000020003" pitchFamily="2" charset="0"/>
            </a:endParaRPr>
          </a:p>
          <a:p>
            <a:pPr marL="285750" indent="-285750">
              <a:buFont typeface="Arial" panose="020B0604020202020204" pitchFamily="34" charset="0"/>
              <a:buChar char="•"/>
            </a:pPr>
            <a:r>
              <a:rPr lang="en-US" sz="1800" dirty="0">
                <a:latin typeface="Avenir" panose="02000503020000020003" pitchFamily="2" charset="0"/>
              </a:rPr>
              <a:t>Hired a marketing expert, Dannielle Stewart, who is working to curate communications, promote angel investing and work on strategic marketing and storytelling.</a:t>
            </a:r>
            <a:endParaRPr lang="en-US" sz="1800" dirty="0">
              <a:latin typeface="Avenir Book" panose="02000503020000020003" pitchFamily="2" charset="0"/>
            </a:endParaRPr>
          </a:p>
        </p:txBody>
      </p:sp>
      <p:sp>
        <p:nvSpPr>
          <p:cNvPr id="9" name="Google Shape;270;ge0cadc662d_0_61">
            <a:extLst>
              <a:ext uri="{FF2B5EF4-FFF2-40B4-BE49-F238E27FC236}">
                <a16:creationId xmlns:a16="http://schemas.microsoft.com/office/drawing/2014/main" id="{CB2925AF-339D-6E4D-B90F-C7C489526D46}"/>
              </a:ext>
            </a:extLst>
          </p:cNvPr>
          <p:cNvSpPr txBox="1">
            <a:spLocks/>
          </p:cNvSpPr>
          <p:nvPr/>
        </p:nvSpPr>
        <p:spPr>
          <a:xfrm>
            <a:off x="0" y="365125"/>
            <a:ext cx="12192000" cy="1020900"/>
          </a:xfrm>
          <a:prstGeom prst="rect">
            <a:avLst/>
          </a:prstGeom>
          <a:solidFill>
            <a:schemeClr val="dk2"/>
          </a:solidFill>
          <a:ln>
            <a:noFill/>
          </a:ln>
        </p:spPr>
        <p:txBody>
          <a:bodyPr spcFirstLastPara="1" wrap="square" lIns="365750"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chemeClr val="tx2"/>
                </a:solidFill>
                <a:latin typeface="Avenir Book" panose="02000503020000020003"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Clr>
                <a:schemeClr val="lt1"/>
              </a:buClr>
              <a:buSzPts val="2500"/>
            </a:pPr>
            <a:br>
              <a:rPr lang="en-US" dirty="0">
                <a:solidFill>
                  <a:schemeClr val="bg1"/>
                </a:solidFill>
                <a:latin typeface="Avenir Medium" panose="02000503020000020003" pitchFamily="2" charset="0"/>
              </a:rPr>
            </a:br>
            <a:r>
              <a:rPr lang="en-US" dirty="0">
                <a:solidFill>
                  <a:schemeClr val="bg1"/>
                </a:solidFill>
                <a:latin typeface="Avenir Medium" panose="02000503020000020003" pitchFamily="2" charset="0"/>
              </a:rPr>
              <a:t>The AIF: a Wholly-Owned 501(c)3 Subsidiary</a:t>
            </a:r>
          </a:p>
        </p:txBody>
      </p:sp>
    </p:spTree>
    <p:extLst>
      <p:ext uri="{BB962C8B-B14F-4D97-AF65-F5344CB8AC3E}">
        <p14:creationId xmlns:p14="http://schemas.microsoft.com/office/powerpoint/2010/main" val="410908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C4DDC-01F4-435A-A34B-99D4FAFEBEFD}"/>
              </a:ext>
            </a:extLst>
          </p:cNvPr>
          <p:cNvSpPr>
            <a:spLocks noGrp="1"/>
          </p:cNvSpPr>
          <p:nvPr>
            <p:ph type="title"/>
          </p:nvPr>
        </p:nvSpPr>
        <p:spPr/>
        <p:txBody>
          <a:bodyPr>
            <a:normAutofit/>
          </a:bodyPr>
          <a:lstStyle/>
          <a:p>
            <a:r>
              <a:rPr lang="en-US" dirty="0">
                <a:solidFill>
                  <a:schemeClr val="bg2"/>
                </a:solidFill>
                <a:latin typeface="Avenir Medium" panose="02000503020000020003" pitchFamily="2" charset="0"/>
              </a:rPr>
              <a:t>The AIF: a Wholly-Owned 501(c)3 Subsidiary</a:t>
            </a:r>
          </a:p>
        </p:txBody>
      </p:sp>
      <p:sp>
        <p:nvSpPr>
          <p:cNvPr id="7" name="TextBox 6">
            <a:extLst>
              <a:ext uri="{FF2B5EF4-FFF2-40B4-BE49-F238E27FC236}">
                <a16:creationId xmlns:a16="http://schemas.microsoft.com/office/drawing/2014/main" id="{AE1A9AA0-CBDC-4D77-BFA6-592B17831BFA}"/>
              </a:ext>
            </a:extLst>
          </p:cNvPr>
          <p:cNvSpPr txBox="1"/>
          <p:nvPr/>
        </p:nvSpPr>
        <p:spPr>
          <a:xfrm>
            <a:off x="2770532" y="6127032"/>
            <a:ext cx="8903682" cy="307777"/>
          </a:xfrm>
          <a:prstGeom prst="rect">
            <a:avLst/>
          </a:prstGeom>
          <a:noFill/>
        </p:spPr>
        <p:txBody>
          <a:bodyPr wrap="square">
            <a:spAutoFit/>
          </a:bodyPr>
          <a:lstStyle/>
          <a:p>
            <a:r>
              <a:rPr lang="en-US" dirty="0">
                <a:solidFill>
                  <a:srgbClr val="FF0000"/>
                </a:solidFill>
                <a:latin typeface="Avenir Book" panose="02000503020000020003" pitchFamily="2" charset="0"/>
              </a:rPr>
              <a:t>					  			</a:t>
            </a:r>
            <a:r>
              <a:rPr lang="en-US" dirty="0">
                <a:latin typeface="Avenir Book" panose="02000503020000020003" pitchFamily="2" charset="0"/>
              </a:rPr>
              <a:t>Page </a:t>
            </a:r>
            <a:fld id="{7FB394D5-FABB-4D7E-87FB-1C2ABD11D061}" type="slidenum">
              <a:rPr lang="en-US" smtClean="0">
                <a:latin typeface="Avenir Book" panose="02000503020000020003" pitchFamily="2" charset="0"/>
              </a:rPr>
              <a:pPr/>
              <a:t>13</a:t>
            </a:fld>
            <a:endParaRPr lang="en-US" dirty="0">
              <a:latin typeface="Avenir Book" panose="02000503020000020003" pitchFamily="2" charset="0"/>
            </a:endParaRPr>
          </a:p>
        </p:txBody>
      </p:sp>
      <p:sp>
        <p:nvSpPr>
          <p:cNvPr id="8" name="TextBox 7">
            <a:extLst>
              <a:ext uri="{FF2B5EF4-FFF2-40B4-BE49-F238E27FC236}">
                <a16:creationId xmlns:a16="http://schemas.microsoft.com/office/drawing/2014/main" id="{77B9895B-C317-4940-BD24-2AAB1E812A6B}"/>
              </a:ext>
            </a:extLst>
          </p:cNvPr>
          <p:cNvSpPr txBox="1"/>
          <p:nvPr/>
        </p:nvSpPr>
        <p:spPr>
          <a:xfrm>
            <a:off x="905630" y="4440527"/>
            <a:ext cx="519037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venir Book" panose="02000503020000020003" pitchFamily="2" charset="0"/>
              </a:rPr>
              <a:t>Improve educational programs and data analysis for angels and entrepreneurs</a:t>
            </a:r>
          </a:p>
          <a:p>
            <a:pPr marL="285750" indent="-285750">
              <a:buFont typeface="Arial" panose="020B0604020202020204" pitchFamily="34" charset="0"/>
              <a:buChar char="•"/>
            </a:pPr>
            <a:r>
              <a:rPr lang="en-US" sz="1600" dirty="0">
                <a:latin typeface="Avenir Book" panose="02000503020000020003" pitchFamily="2" charset="0"/>
              </a:rPr>
              <a:t>Strengthen syndication networks and deal flow</a:t>
            </a:r>
          </a:p>
          <a:p>
            <a:pPr marL="285750" indent="-285750">
              <a:buFont typeface="Arial" panose="020B0604020202020204" pitchFamily="34" charset="0"/>
              <a:buChar char="•"/>
            </a:pPr>
            <a:r>
              <a:rPr lang="en-US" sz="1600" dirty="0">
                <a:latin typeface="Avenir Book" panose="02000503020000020003" pitchFamily="2" charset="0"/>
              </a:rPr>
              <a:t>Create targeted programs for underserved and unrepresented communities to expand investments and business support</a:t>
            </a:r>
          </a:p>
        </p:txBody>
      </p:sp>
      <p:pic>
        <p:nvPicPr>
          <p:cNvPr id="6" name="Picture 5" descr="A group of people posing for a photo&#10;&#10;Description automatically generated with medium confidence">
            <a:extLst>
              <a:ext uri="{FF2B5EF4-FFF2-40B4-BE49-F238E27FC236}">
                <a16:creationId xmlns:a16="http://schemas.microsoft.com/office/drawing/2014/main" id="{9227CD8E-6010-6742-BAD4-A670C7C1323A}"/>
              </a:ext>
            </a:extLst>
          </p:cNvPr>
          <p:cNvPicPr>
            <a:picLocks noChangeAspect="1"/>
          </p:cNvPicPr>
          <p:nvPr/>
        </p:nvPicPr>
        <p:blipFill>
          <a:blip r:embed="rId2"/>
          <a:stretch>
            <a:fillRect/>
          </a:stretch>
        </p:blipFill>
        <p:spPr>
          <a:xfrm>
            <a:off x="3500815" y="1612314"/>
            <a:ext cx="4714240" cy="2651760"/>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45CB058F-5CB9-5B4E-97A4-8CA096D3CBC2}"/>
              </a:ext>
            </a:extLst>
          </p:cNvPr>
          <p:cNvSpPr txBox="1"/>
          <p:nvPr/>
        </p:nvSpPr>
        <p:spPr>
          <a:xfrm>
            <a:off x="6334118" y="4440527"/>
            <a:ext cx="519037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venir Book" panose="02000503020000020003" pitchFamily="2" charset="0"/>
              </a:rPr>
              <a:t>Enhance membership benefits and ACA infrastructure</a:t>
            </a:r>
          </a:p>
          <a:p>
            <a:pPr marL="285750" indent="-285750">
              <a:buFont typeface="Arial" panose="020B0604020202020204" pitchFamily="34" charset="0"/>
              <a:buChar char="•"/>
            </a:pPr>
            <a:r>
              <a:rPr lang="en-US" sz="1600" dirty="0">
                <a:latin typeface="Avenir Book" panose="02000503020000020003" pitchFamily="2" charset="0"/>
              </a:rPr>
              <a:t>Expand ACA membership to welcome the growing community of newer early-stage investors</a:t>
            </a:r>
          </a:p>
        </p:txBody>
      </p:sp>
      <p:sp>
        <p:nvSpPr>
          <p:cNvPr id="10" name="Google Shape;270;ge0cadc662d_0_61">
            <a:extLst>
              <a:ext uri="{FF2B5EF4-FFF2-40B4-BE49-F238E27FC236}">
                <a16:creationId xmlns:a16="http://schemas.microsoft.com/office/drawing/2014/main" id="{EC69A461-12AD-AC41-AB25-DC182042F1EC}"/>
              </a:ext>
            </a:extLst>
          </p:cNvPr>
          <p:cNvSpPr txBox="1">
            <a:spLocks/>
          </p:cNvSpPr>
          <p:nvPr/>
        </p:nvSpPr>
        <p:spPr>
          <a:xfrm>
            <a:off x="0" y="365125"/>
            <a:ext cx="12192000" cy="1020900"/>
          </a:xfrm>
          <a:prstGeom prst="rect">
            <a:avLst/>
          </a:prstGeom>
          <a:solidFill>
            <a:schemeClr val="dk2"/>
          </a:solidFill>
          <a:ln>
            <a:noFill/>
          </a:ln>
        </p:spPr>
        <p:txBody>
          <a:bodyPr spcFirstLastPara="1" wrap="square" lIns="365750"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chemeClr val="tx2"/>
                </a:solidFill>
                <a:latin typeface="Avenir Book" panose="02000503020000020003"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Clr>
                <a:schemeClr val="lt1"/>
              </a:buClr>
              <a:buSzPts val="2500"/>
            </a:pPr>
            <a:br>
              <a:rPr lang="en-US" dirty="0">
                <a:solidFill>
                  <a:schemeClr val="bg1"/>
                </a:solidFill>
                <a:latin typeface="Avenir Medium" panose="02000503020000020003" pitchFamily="2" charset="0"/>
              </a:rPr>
            </a:br>
            <a:r>
              <a:rPr lang="en-US" dirty="0">
                <a:solidFill>
                  <a:schemeClr val="bg1"/>
                </a:solidFill>
                <a:latin typeface="Avenir Medium" panose="02000503020000020003" pitchFamily="2" charset="0"/>
              </a:rPr>
              <a:t>The AIF: a Wholly-Owned 501(c)3 Subsidiary</a:t>
            </a:r>
          </a:p>
        </p:txBody>
      </p:sp>
    </p:spTree>
    <p:extLst>
      <p:ext uri="{BB962C8B-B14F-4D97-AF65-F5344CB8AC3E}">
        <p14:creationId xmlns:p14="http://schemas.microsoft.com/office/powerpoint/2010/main" val="380334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4A65-4667-4970-8BF4-8078752B71A3}"/>
              </a:ext>
            </a:extLst>
          </p:cNvPr>
          <p:cNvSpPr>
            <a:spLocks noGrp="1"/>
          </p:cNvSpPr>
          <p:nvPr>
            <p:ph type="ctrTitle"/>
          </p:nvPr>
        </p:nvSpPr>
        <p:spPr/>
        <p:txBody>
          <a:bodyPr/>
          <a:lstStyle/>
          <a:p>
            <a:r>
              <a:rPr lang="en-US" dirty="0"/>
              <a:t>Questions? </a:t>
            </a:r>
          </a:p>
        </p:txBody>
      </p:sp>
      <p:sp>
        <p:nvSpPr>
          <p:cNvPr id="3" name="Subtitle 2">
            <a:extLst>
              <a:ext uri="{FF2B5EF4-FFF2-40B4-BE49-F238E27FC236}">
                <a16:creationId xmlns:a16="http://schemas.microsoft.com/office/drawing/2014/main" id="{E473BB67-41C7-42CE-BE12-06968DDF08E3}"/>
              </a:ext>
            </a:extLst>
          </p:cNvPr>
          <p:cNvSpPr>
            <a:spLocks noGrp="1"/>
          </p:cNvSpPr>
          <p:nvPr>
            <p:ph type="subTitle" idx="1"/>
          </p:nvPr>
        </p:nvSpPr>
        <p:spPr/>
        <p:txBody>
          <a:bodyPr/>
          <a:lstStyle/>
          <a:p>
            <a:r>
              <a:rPr lang="en-US" dirty="0"/>
              <a:t>Sarah Dickey – sdickey@angelcapitalassociation.org</a:t>
            </a:r>
          </a:p>
        </p:txBody>
      </p:sp>
    </p:spTree>
    <p:extLst>
      <p:ext uri="{BB962C8B-B14F-4D97-AF65-F5344CB8AC3E}">
        <p14:creationId xmlns:p14="http://schemas.microsoft.com/office/powerpoint/2010/main" val="415968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9f42292881_2_341"/>
          <p:cNvSpPr txBox="1">
            <a:spLocks noGrp="1"/>
          </p:cNvSpPr>
          <p:nvPr>
            <p:ph type="title"/>
          </p:nvPr>
        </p:nvSpPr>
        <p:spPr>
          <a:xfrm>
            <a:off x="225467" y="136525"/>
            <a:ext cx="11448900" cy="1082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500"/>
              <a:buFont typeface="Arial"/>
              <a:buNone/>
            </a:pPr>
            <a:r>
              <a:rPr lang="en-US" sz="4000" dirty="0">
                <a:latin typeface="Avenir Book" panose="02000503020000020003" pitchFamily="2" charset="0"/>
              </a:rPr>
              <a:t>ACA Strategic Pillars</a:t>
            </a:r>
            <a:endParaRPr sz="4000" dirty="0">
              <a:latin typeface="Avenir Book" panose="02000503020000020003" pitchFamily="2" charset="0"/>
            </a:endParaRPr>
          </a:p>
        </p:txBody>
      </p:sp>
      <p:pic>
        <p:nvPicPr>
          <p:cNvPr id="150" name="Google Shape;150;g19f42292881_2_341"/>
          <p:cNvPicPr preferRelativeResize="0">
            <a:picLocks noGrp="1"/>
          </p:cNvPicPr>
          <p:nvPr>
            <p:ph type="body" idx="1"/>
          </p:nvPr>
        </p:nvPicPr>
        <p:blipFill rotWithShape="1">
          <a:blip r:embed="rId3">
            <a:alphaModFix/>
          </a:blip>
          <a:srcRect/>
          <a:stretch/>
        </p:blipFill>
        <p:spPr>
          <a:xfrm>
            <a:off x="0" y="2507368"/>
            <a:ext cx="2969100" cy="2889900"/>
          </a:xfrm>
          <a:prstGeom prst="rect">
            <a:avLst/>
          </a:prstGeom>
          <a:noFill/>
          <a:ln>
            <a:noFill/>
          </a:ln>
        </p:spPr>
      </p:pic>
      <p:pic>
        <p:nvPicPr>
          <p:cNvPr id="151" name="Google Shape;151;g19f42292881_2_341"/>
          <p:cNvPicPr preferRelativeResize="0"/>
          <p:nvPr/>
        </p:nvPicPr>
        <p:blipFill rotWithShape="1">
          <a:blip r:embed="rId4">
            <a:alphaModFix/>
          </a:blip>
          <a:srcRect/>
          <a:stretch/>
        </p:blipFill>
        <p:spPr>
          <a:xfrm>
            <a:off x="3093723" y="2507368"/>
            <a:ext cx="2877561" cy="2889754"/>
          </a:xfrm>
          <a:prstGeom prst="rect">
            <a:avLst/>
          </a:prstGeom>
          <a:noFill/>
          <a:ln>
            <a:noFill/>
          </a:ln>
        </p:spPr>
      </p:pic>
      <p:pic>
        <p:nvPicPr>
          <p:cNvPr id="152" name="Google Shape;152;g19f42292881_2_341"/>
          <p:cNvPicPr preferRelativeResize="0"/>
          <p:nvPr/>
        </p:nvPicPr>
        <p:blipFill rotWithShape="1">
          <a:blip r:embed="rId5">
            <a:alphaModFix/>
          </a:blip>
          <a:srcRect/>
          <a:stretch/>
        </p:blipFill>
        <p:spPr>
          <a:xfrm>
            <a:off x="5985983" y="2507368"/>
            <a:ext cx="2914141" cy="2889754"/>
          </a:xfrm>
          <a:prstGeom prst="rect">
            <a:avLst/>
          </a:prstGeom>
          <a:noFill/>
          <a:ln>
            <a:noFill/>
          </a:ln>
        </p:spPr>
      </p:pic>
      <p:pic>
        <p:nvPicPr>
          <p:cNvPr id="153" name="Google Shape;153;g19f42292881_2_341"/>
          <p:cNvPicPr preferRelativeResize="0"/>
          <p:nvPr/>
        </p:nvPicPr>
        <p:blipFill rotWithShape="1">
          <a:blip r:embed="rId6">
            <a:alphaModFix/>
          </a:blip>
          <a:srcRect/>
          <a:stretch/>
        </p:blipFill>
        <p:spPr>
          <a:xfrm>
            <a:off x="8914823" y="2507368"/>
            <a:ext cx="2944623" cy="2889754"/>
          </a:xfrm>
          <a:prstGeom prst="rect">
            <a:avLst/>
          </a:prstGeom>
          <a:noFill/>
          <a:ln>
            <a:noFill/>
          </a:ln>
        </p:spPr>
      </p:pic>
      <p:sp>
        <p:nvSpPr>
          <p:cNvPr id="154" name="Google Shape;154;g19f42292881_2_341"/>
          <p:cNvSpPr txBox="1"/>
          <p:nvPr/>
        </p:nvSpPr>
        <p:spPr>
          <a:xfrm>
            <a:off x="2045125" y="1557546"/>
            <a:ext cx="810174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rgbClr val="3F3F3F"/>
                </a:solidFill>
                <a:latin typeface="Avenir Next LT Pro" panose="020B0504020202020204" pitchFamily="34" charset="77"/>
                <a:ea typeface="Calibri"/>
                <a:cs typeface="Calibri"/>
                <a:sym typeface="Calibri"/>
              </a:rPr>
              <a:t>ACA’s support of investors and the early-stage ecosystem is focused on our strategic pillars:</a:t>
            </a:r>
            <a:endParaRPr sz="1800" dirty="0">
              <a:solidFill>
                <a:schemeClr val="dk1"/>
              </a:solidFill>
              <a:latin typeface="Avenir Next LT Pro" panose="020B0504020202020204" pitchFamily="34" charset="77"/>
              <a:sym typeface="Arial"/>
            </a:endParaRPr>
          </a:p>
        </p:txBody>
      </p:sp>
      <p:sp>
        <p:nvSpPr>
          <p:cNvPr id="155" name="Google Shape;155;g19f42292881_2_341"/>
          <p:cNvSpPr txBox="1"/>
          <p:nvPr/>
        </p:nvSpPr>
        <p:spPr>
          <a:xfrm>
            <a:off x="765300" y="5768519"/>
            <a:ext cx="10661400" cy="45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3873C"/>
              </a:buClr>
              <a:buSzPts val="2400"/>
              <a:buFont typeface="Noto Sans"/>
              <a:buNone/>
            </a:pPr>
            <a:r>
              <a:rPr lang="en-US" sz="2400" dirty="0">
                <a:solidFill>
                  <a:srgbClr val="3F3F3F"/>
                </a:solidFill>
                <a:latin typeface="Avenir Book" panose="02000503020000020003" pitchFamily="2" charset="0"/>
                <a:sym typeface="Arial"/>
              </a:rPr>
              <a:t>Angels </a:t>
            </a:r>
            <a:r>
              <a:rPr lang="en-US" sz="2400" dirty="0">
                <a:solidFill>
                  <a:srgbClr val="000000"/>
                </a:solidFill>
                <a:latin typeface="Avenir Book" panose="02000503020000020003" pitchFamily="2" charset="0"/>
                <a:sym typeface="Arial"/>
              </a:rPr>
              <a:t>fuel entrepreneurs who fuel new </a:t>
            </a:r>
            <a:r>
              <a:rPr lang="en-US" sz="2400" dirty="0">
                <a:solidFill>
                  <a:srgbClr val="3F3F3F"/>
                </a:solidFill>
                <a:latin typeface="Avenir Book" panose="02000503020000020003" pitchFamily="2" charset="0"/>
                <a:sym typeface="Arial"/>
              </a:rPr>
              <a:t>job creation.</a:t>
            </a:r>
            <a:endParaRPr sz="1400" dirty="0">
              <a:solidFill>
                <a:srgbClr val="000000"/>
              </a:solidFill>
              <a:latin typeface="Avenir Book" panose="02000503020000020003" pitchFamily="2" charset="0"/>
              <a:sym typeface="Arial"/>
            </a:endParaRPr>
          </a:p>
          <a:p>
            <a:pPr marL="0" marR="0" lvl="0" indent="0" algn="ctr" rtl="0">
              <a:spcBef>
                <a:spcPts val="1000"/>
              </a:spcBef>
              <a:spcAft>
                <a:spcPts val="0"/>
              </a:spcAft>
              <a:buClr>
                <a:srgbClr val="53873C"/>
              </a:buClr>
              <a:buSzPts val="2400"/>
              <a:buFont typeface="Noto Sans"/>
              <a:buNone/>
            </a:pPr>
            <a:endParaRPr sz="2400" dirty="0">
              <a:solidFill>
                <a:srgbClr val="3F3F3F"/>
              </a:solidFill>
              <a:latin typeface="Avenir Book" panose="02000503020000020003" pitchFamily="2"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e0cadc662d_0_61"/>
          <p:cNvSpPr txBox="1">
            <a:spLocks noGrp="1"/>
          </p:cNvSpPr>
          <p:nvPr>
            <p:ph type="title"/>
          </p:nvPr>
        </p:nvSpPr>
        <p:spPr>
          <a:xfrm>
            <a:off x="0" y="365125"/>
            <a:ext cx="12192000" cy="1020900"/>
          </a:xfrm>
          <a:prstGeom prst="rect">
            <a:avLst/>
          </a:prstGeom>
          <a:solidFill>
            <a:schemeClr val="dk2"/>
          </a:solidFill>
          <a:ln>
            <a:noFill/>
          </a:ln>
        </p:spPr>
        <p:txBody>
          <a:bodyPr spcFirstLastPara="1" wrap="square" lIns="365750" tIns="45700" rIns="91425" bIns="45700" anchor="ctr" anchorCtr="0">
            <a:noAutofit/>
          </a:bodyPr>
          <a:lstStyle/>
          <a:p>
            <a:pPr marL="0" lvl="0" indent="0" algn="l" rtl="0">
              <a:lnSpc>
                <a:spcPct val="80000"/>
              </a:lnSpc>
              <a:spcBef>
                <a:spcPts val="0"/>
              </a:spcBef>
              <a:spcAft>
                <a:spcPts val="0"/>
              </a:spcAft>
              <a:buClr>
                <a:schemeClr val="lt1"/>
              </a:buClr>
              <a:buSzPts val="2500"/>
              <a:buFont typeface="Arial"/>
              <a:buNone/>
            </a:pPr>
            <a:r>
              <a:rPr lang="en-US" dirty="0">
                <a:latin typeface="Avenir Medium" panose="02000503020000020003" pitchFamily="2" charset="0"/>
              </a:rPr>
              <a:t>Ways to Get Involved! </a:t>
            </a:r>
            <a:endParaRPr dirty="0">
              <a:latin typeface="Avenir Medium" panose="02000503020000020003" pitchFamily="2" charset="0"/>
            </a:endParaRPr>
          </a:p>
        </p:txBody>
      </p:sp>
      <p:sp>
        <p:nvSpPr>
          <p:cNvPr id="286" name="Google Shape;286;ge0cadc662d_0_61"/>
          <p:cNvSpPr txBox="1"/>
          <p:nvPr/>
        </p:nvSpPr>
        <p:spPr>
          <a:xfrm>
            <a:off x="350730" y="6214110"/>
            <a:ext cx="779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888888"/>
                </a:solidFill>
                <a:latin typeface="Avenir Book" panose="02000503020000020003" pitchFamily="2" charset="0"/>
                <a:sym typeface="Arial"/>
              </a:rPr>
              <a:t>3</a:t>
            </a:fld>
            <a:endParaRPr sz="1200" u="none" strike="noStrike" cap="none" dirty="0">
              <a:solidFill>
                <a:srgbClr val="888888"/>
              </a:solidFill>
              <a:latin typeface="Avenir Book" panose="02000503020000020003" pitchFamily="2" charset="0"/>
              <a:sym typeface="Arial"/>
            </a:endParaRPr>
          </a:p>
        </p:txBody>
      </p:sp>
      <p:pic>
        <p:nvPicPr>
          <p:cNvPr id="4" name="Picture 3" descr="A group of people posing for a photo&#10;&#10;Description automatically generated">
            <a:extLst>
              <a:ext uri="{FF2B5EF4-FFF2-40B4-BE49-F238E27FC236}">
                <a16:creationId xmlns:a16="http://schemas.microsoft.com/office/drawing/2014/main" id="{45EBCE2D-0BB0-7D40-AE12-A5E8D4E51889}"/>
              </a:ext>
            </a:extLst>
          </p:cNvPr>
          <p:cNvPicPr>
            <a:picLocks noChangeAspect="1"/>
          </p:cNvPicPr>
          <p:nvPr/>
        </p:nvPicPr>
        <p:blipFill>
          <a:blip r:embed="rId3"/>
          <a:stretch>
            <a:fillRect/>
          </a:stretch>
        </p:blipFill>
        <p:spPr>
          <a:xfrm>
            <a:off x="740580" y="1533576"/>
            <a:ext cx="8953500" cy="476250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58E0A740-7E54-524F-99F6-C8A2C63AE9EC}"/>
              </a:ext>
            </a:extLst>
          </p:cNvPr>
          <p:cNvSpPr txBox="1"/>
          <p:nvPr/>
        </p:nvSpPr>
        <p:spPr>
          <a:xfrm>
            <a:off x="9957816" y="1755648"/>
            <a:ext cx="1856232" cy="738664"/>
          </a:xfrm>
          <a:prstGeom prst="rect">
            <a:avLst/>
          </a:prstGeom>
          <a:noFill/>
        </p:spPr>
        <p:txBody>
          <a:bodyPr wrap="square" rtlCol="0">
            <a:spAutoFit/>
          </a:bodyPr>
          <a:lstStyle/>
          <a:p>
            <a:r>
              <a:rPr lang="en-US" dirty="0">
                <a:latin typeface="Avenir Book" panose="02000503020000020003" pitchFamily="2" charset="0"/>
                <a:hlinkClick r:id="rId4"/>
              </a:rPr>
              <a:t>Go online to see more details and instructions!</a:t>
            </a:r>
            <a:endParaRPr lang="en-US" dirty="0">
              <a:latin typeface="Avenir Book" panose="02000503020000020003" pitchFamily="2" charset="0"/>
            </a:endParaRPr>
          </a:p>
        </p:txBody>
      </p:sp>
    </p:spTree>
    <p:extLst>
      <p:ext uri="{BB962C8B-B14F-4D97-AF65-F5344CB8AC3E}">
        <p14:creationId xmlns:p14="http://schemas.microsoft.com/office/powerpoint/2010/main" val="171359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e0cadc662d_0_61"/>
          <p:cNvSpPr txBox="1">
            <a:spLocks noGrp="1"/>
          </p:cNvSpPr>
          <p:nvPr>
            <p:ph type="title"/>
          </p:nvPr>
        </p:nvSpPr>
        <p:spPr>
          <a:xfrm>
            <a:off x="0" y="365125"/>
            <a:ext cx="12192000" cy="1020900"/>
          </a:xfrm>
          <a:prstGeom prst="rect">
            <a:avLst/>
          </a:prstGeom>
          <a:solidFill>
            <a:schemeClr val="dk2"/>
          </a:solidFill>
          <a:ln>
            <a:noFill/>
          </a:ln>
        </p:spPr>
        <p:txBody>
          <a:bodyPr spcFirstLastPara="1" wrap="square" lIns="365750" tIns="45700" rIns="91425" bIns="45700" anchor="ctr" anchorCtr="0">
            <a:noAutofit/>
          </a:bodyPr>
          <a:lstStyle/>
          <a:p>
            <a:pPr marL="0" lvl="0" indent="0" algn="l" rtl="0">
              <a:lnSpc>
                <a:spcPct val="80000"/>
              </a:lnSpc>
              <a:spcBef>
                <a:spcPts val="0"/>
              </a:spcBef>
              <a:spcAft>
                <a:spcPts val="0"/>
              </a:spcAft>
              <a:buClr>
                <a:schemeClr val="lt1"/>
              </a:buClr>
              <a:buSzPts val="2500"/>
              <a:buFont typeface="Arial"/>
              <a:buNone/>
            </a:pPr>
            <a:r>
              <a:rPr lang="en-US" dirty="0">
                <a:latin typeface="Avenir Medium" panose="02000503020000020003" pitchFamily="2" charset="0"/>
              </a:rPr>
              <a:t>Ways to Get Involved! </a:t>
            </a:r>
            <a:endParaRPr dirty="0">
              <a:latin typeface="Avenir Medium" panose="02000503020000020003" pitchFamily="2" charset="0"/>
            </a:endParaRPr>
          </a:p>
        </p:txBody>
      </p:sp>
      <p:sp>
        <p:nvSpPr>
          <p:cNvPr id="286" name="Google Shape;286;ge0cadc662d_0_61"/>
          <p:cNvSpPr txBox="1"/>
          <p:nvPr/>
        </p:nvSpPr>
        <p:spPr>
          <a:xfrm>
            <a:off x="350730" y="6214110"/>
            <a:ext cx="779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888888"/>
                </a:solidFill>
                <a:latin typeface="Avenir Book" panose="02000503020000020003" pitchFamily="2" charset="0"/>
                <a:sym typeface="Arial"/>
              </a:rPr>
              <a:t>4</a:t>
            </a:fld>
            <a:endParaRPr sz="1200" u="none" strike="noStrike" cap="none" dirty="0">
              <a:solidFill>
                <a:srgbClr val="888888"/>
              </a:solidFill>
              <a:latin typeface="Avenir Book" panose="02000503020000020003" pitchFamily="2" charset="0"/>
              <a:sym typeface="Arial"/>
            </a:endParaRPr>
          </a:p>
        </p:txBody>
      </p:sp>
      <p:sp>
        <p:nvSpPr>
          <p:cNvPr id="5" name="Text Placeholder 2">
            <a:extLst>
              <a:ext uri="{FF2B5EF4-FFF2-40B4-BE49-F238E27FC236}">
                <a16:creationId xmlns:a16="http://schemas.microsoft.com/office/drawing/2014/main" id="{CAB5D0FD-38A8-DB49-834D-DE9DBE49AE0B}"/>
              </a:ext>
            </a:extLst>
          </p:cNvPr>
          <p:cNvSpPr>
            <a:spLocks noGrp="1"/>
          </p:cNvSpPr>
          <p:nvPr>
            <p:ph type="body" idx="1"/>
          </p:nvPr>
        </p:nvSpPr>
        <p:spPr>
          <a:xfrm>
            <a:off x="350730" y="1688465"/>
            <a:ext cx="8432191" cy="4351338"/>
          </a:xfrm>
        </p:spPr>
        <p:txBody>
          <a:bodyPr/>
          <a:lstStyle/>
          <a:p>
            <a:pPr marL="114300" indent="0">
              <a:buNone/>
            </a:pPr>
            <a:r>
              <a:rPr lang="en-US" dirty="0">
                <a:hlinkClick r:id="rId3"/>
              </a:rPr>
              <a:t>Volunteer Opportunities:</a:t>
            </a:r>
            <a:endParaRPr lang="en-US" dirty="0"/>
          </a:p>
          <a:p>
            <a:pPr marL="114300" indent="0">
              <a:buNone/>
            </a:pPr>
            <a:endParaRPr lang="en-US" dirty="0"/>
          </a:p>
          <a:p>
            <a:r>
              <a:rPr lang="en-US" dirty="0"/>
              <a:t>Data Analytics and Insights Committee</a:t>
            </a:r>
          </a:p>
          <a:p>
            <a:r>
              <a:rPr lang="en-US" dirty="0"/>
              <a:t>Education Committee</a:t>
            </a:r>
          </a:p>
          <a:p>
            <a:r>
              <a:rPr lang="en-US" dirty="0"/>
              <a:t>Membership &amp; Marketing Committee</a:t>
            </a:r>
          </a:p>
          <a:p>
            <a:r>
              <a:rPr lang="en-US" dirty="0"/>
              <a:t>Public Policy Committee </a:t>
            </a:r>
          </a:p>
          <a:p>
            <a:r>
              <a:rPr lang="en-US" dirty="0"/>
              <a:t>Angel University </a:t>
            </a:r>
          </a:p>
          <a:p>
            <a:r>
              <a:rPr lang="en-US" dirty="0"/>
              <a:t>Webinars</a:t>
            </a:r>
          </a:p>
          <a:p>
            <a:r>
              <a:rPr lang="en-US" dirty="0"/>
              <a:t>Blog Articles </a:t>
            </a:r>
          </a:p>
          <a:p>
            <a:r>
              <a:rPr lang="en-US" dirty="0"/>
              <a:t>Summit Planning Committee </a:t>
            </a:r>
          </a:p>
          <a:p>
            <a:r>
              <a:rPr lang="en-US" dirty="0"/>
              <a:t>Awards Committees: </a:t>
            </a:r>
          </a:p>
          <a:p>
            <a:pPr lvl="1"/>
            <a:r>
              <a:rPr lang="en-US" dirty="0">
                <a:latin typeface="Avenir Book" panose="02000503020000020003" pitchFamily="2" charset="0"/>
              </a:rPr>
              <a:t>Luis Villalobos </a:t>
            </a:r>
          </a:p>
          <a:p>
            <a:r>
              <a:rPr lang="en-US" dirty="0"/>
              <a:t>Angel Investor Foundation </a:t>
            </a:r>
          </a:p>
          <a:p>
            <a:r>
              <a:rPr lang="en-US" dirty="0"/>
              <a:t>Board of Directors </a:t>
            </a:r>
          </a:p>
          <a:p>
            <a:r>
              <a:rPr lang="en-US" dirty="0"/>
              <a:t>Dean of Faculty </a:t>
            </a:r>
          </a:p>
        </p:txBody>
      </p:sp>
      <p:pic>
        <p:nvPicPr>
          <p:cNvPr id="3" name="Picture 2" descr="A picture containing company name&#10;&#10;Description automatically generated">
            <a:extLst>
              <a:ext uri="{FF2B5EF4-FFF2-40B4-BE49-F238E27FC236}">
                <a16:creationId xmlns:a16="http://schemas.microsoft.com/office/drawing/2014/main" id="{2D4BE43C-4FF2-7E45-A675-8F18F0CCAD85}"/>
              </a:ext>
            </a:extLst>
          </p:cNvPr>
          <p:cNvPicPr>
            <a:picLocks noChangeAspect="1"/>
          </p:cNvPicPr>
          <p:nvPr/>
        </p:nvPicPr>
        <p:blipFill>
          <a:blip r:embed="rId4"/>
          <a:stretch>
            <a:fillRect/>
          </a:stretch>
        </p:blipFill>
        <p:spPr>
          <a:xfrm>
            <a:off x="9129475" y="2725615"/>
            <a:ext cx="1724427" cy="1406769"/>
          </a:xfrm>
          <a:prstGeom prst="rect">
            <a:avLst/>
          </a:prstGeom>
        </p:spPr>
      </p:pic>
      <p:sp>
        <p:nvSpPr>
          <p:cNvPr id="6" name="Rectangle 5">
            <a:extLst>
              <a:ext uri="{FF2B5EF4-FFF2-40B4-BE49-F238E27FC236}">
                <a16:creationId xmlns:a16="http://schemas.microsoft.com/office/drawing/2014/main" id="{F5A17E0C-32B9-B043-98CF-AFD6264FFF5D}"/>
              </a:ext>
            </a:extLst>
          </p:cNvPr>
          <p:cNvSpPr/>
          <p:nvPr/>
        </p:nvSpPr>
        <p:spPr>
          <a:xfrm>
            <a:off x="9507220" y="5696712"/>
            <a:ext cx="2517140" cy="79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pic>
        <p:nvPicPr>
          <p:cNvPr id="8" name="Picture 7" descr="Chart&#10;&#10;Description automatically generated">
            <a:extLst>
              <a:ext uri="{FF2B5EF4-FFF2-40B4-BE49-F238E27FC236}">
                <a16:creationId xmlns:a16="http://schemas.microsoft.com/office/drawing/2014/main" id="{4A637C4D-DB6D-C649-92FC-FE745D2EAAD8}"/>
              </a:ext>
            </a:extLst>
          </p:cNvPr>
          <p:cNvPicPr>
            <a:picLocks noChangeAspect="1"/>
          </p:cNvPicPr>
          <p:nvPr/>
        </p:nvPicPr>
        <p:blipFill>
          <a:blip r:embed="rId5"/>
          <a:stretch>
            <a:fillRect/>
          </a:stretch>
        </p:blipFill>
        <p:spPr>
          <a:xfrm>
            <a:off x="6343793" y="3606660"/>
            <a:ext cx="2785682" cy="1406769"/>
          </a:xfrm>
          <a:prstGeom prst="rect">
            <a:avLst/>
          </a:prstGeom>
        </p:spPr>
      </p:pic>
      <p:pic>
        <p:nvPicPr>
          <p:cNvPr id="10" name="Picture 9" descr="A picture containing text, hitting, clipart, sign&#10;&#10;Description automatically generated">
            <a:extLst>
              <a:ext uri="{FF2B5EF4-FFF2-40B4-BE49-F238E27FC236}">
                <a16:creationId xmlns:a16="http://schemas.microsoft.com/office/drawing/2014/main" id="{D22285E2-B6C7-C040-9673-C3348AC377A5}"/>
              </a:ext>
            </a:extLst>
          </p:cNvPr>
          <p:cNvPicPr>
            <a:picLocks noChangeAspect="1"/>
          </p:cNvPicPr>
          <p:nvPr/>
        </p:nvPicPr>
        <p:blipFill>
          <a:blip r:embed="rId6"/>
          <a:stretch>
            <a:fillRect/>
          </a:stretch>
        </p:blipFill>
        <p:spPr>
          <a:xfrm>
            <a:off x="7188570" y="1605282"/>
            <a:ext cx="3515672" cy="827096"/>
          </a:xfrm>
          <a:prstGeom prst="rect">
            <a:avLst/>
          </a:prstGeom>
        </p:spPr>
      </p:pic>
      <p:pic>
        <p:nvPicPr>
          <p:cNvPr id="14" name="Picture 13" descr="Logo&#10;&#10;Description automatically generated">
            <a:extLst>
              <a:ext uri="{FF2B5EF4-FFF2-40B4-BE49-F238E27FC236}">
                <a16:creationId xmlns:a16="http://schemas.microsoft.com/office/drawing/2014/main" id="{AD181A16-D859-1D44-A0ED-CE36A966CFDA}"/>
              </a:ext>
            </a:extLst>
          </p:cNvPr>
          <p:cNvPicPr>
            <a:picLocks noChangeAspect="1"/>
          </p:cNvPicPr>
          <p:nvPr/>
        </p:nvPicPr>
        <p:blipFill>
          <a:blip r:embed="rId7"/>
          <a:stretch>
            <a:fillRect/>
          </a:stretch>
        </p:blipFill>
        <p:spPr>
          <a:xfrm>
            <a:off x="9607296" y="4897221"/>
            <a:ext cx="1590864" cy="1598981"/>
          </a:xfrm>
          <a:prstGeom prst="rect">
            <a:avLst/>
          </a:prstGeom>
        </p:spPr>
      </p:pic>
      <p:cxnSp>
        <p:nvCxnSpPr>
          <p:cNvPr id="16" name="Straight Connector 15">
            <a:extLst>
              <a:ext uri="{FF2B5EF4-FFF2-40B4-BE49-F238E27FC236}">
                <a16:creationId xmlns:a16="http://schemas.microsoft.com/office/drawing/2014/main" id="{5AB46A10-0E8F-CA4E-8F6F-AC39186FB32B}"/>
              </a:ext>
            </a:extLst>
          </p:cNvPr>
          <p:cNvCxnSpPr/>
          <p:nvPr/>
        </p:nvCxnSpPr>
        <p:spPr>
          <a:xfrm>
            <a:off x="7004304" y="2578483"/>
            <a:ext cx="401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36B49B-68E6-364B-822F-54E807D59810}"/>
              </a:ext>
            </a:extLst>
          </p:cNvPr>
          <p:cNvCxnSpPr/>
          <p:nvPr/>
        </p:nvCxnSpPr>
        <p:spPr>
          <a:xfrm>
            <a:off x="5550408" y="1783080"/>
            <a:ext cx="0" cy="4544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6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e0cadc662d_0_61"/>
          <p:cNvSpPr txBox="1">
            <a:spLocks noGrp="1"/>
          </p:cNvSpPr>
          <p:nvPr>
            <p:ph type="title"/>
          </p:nvPr>
        </p:nvSpPr>
        <p:spPr>
          <a:xfrm>
            <a:off x="0" y="365125"/>
            <a:ext cx="12192000" cy="1020900"/>
          </a:xfrm>
          <a:prstGeom prst="rect">
            <a:avLst/>
          </a:prstGeom>
          <a:solidFill>
            <a:schemeClr val="dk2"/>
          </a:solidFill>
          <a:ln>
            <a:noFill/>
          </a:ln>
        </p:spPr>
        <p:txBody>
          <a:bodyPr spcFirstLastPara="1" wrap="square" lIns="365750" tIns="45700" rIns="91425" bIns="45700" anchor="ctr" anchorCtr="0">
            <a:noAutofit/>
          </a:bodyPr>
          <a:lstStyle/>
          <a:p>
            <a:pPr marL="0" lvl="0" indent="0" algn="l" rtl="0">
              <a:lnSpc>
                <a:spcPct val="80000"/>
              </a:lnSpc>
              <a:spcBef>
                <a:spcPts val="0"/>
              </a:spcBef>
              <a:spcAft>
                <a:spcPts val="0"/>
              </a:spcAft>
              <a:buClr>
                <a:schemeClr val="lt1"/>
              </a:buClr>
              <a:buSzPts val="2500"/>
              <a:buFont typeface="Arial"/>
              <a:buNone/>
            </a:pPr>
            <a:br>
              <a:rPr lang="en-US" dirty="0">
                <a:latin typeface="Avenir Medium" panose="02000503020000020003" pitchFamily="2" charset="0"/>
              </a:rPr>
            </a:br>
            <a:r>
              <a:rPr lang="en-US" dirty="0">
                <a:latin typeface="Avenir Medium" panose="02000503020000020003" pitchFamily="2" charset="0"/>
              </a:rPr>
              <a:t>Education and Smart Practices</a:t>
            </a:r>
            <a:endParaRPr dirty="0">
              <a:latin typeface="Avenir Medium" panose="02000503020000020003" pitchFamily="2" charset="0"/>
            </a:endParaRPr>
          </a:p>
        </p:txBody>
      </p:sp>
      <p:sp>
        <p:nvSpPr>
          <p:cNvPr id="286" name="Google Shape;286;ge0cadc662d_0_61"/>
          <p:cNvSpPr txBox="1"/>
          <p:nvPr/>
        </p:nvSpPr>
        <p:spPr>
          <a:xfrm>
            <a:off x="350730" y="6214110"/>
            <a:ext cx="779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888888"/>
                </a:solidFill>
                <a:latin typeface="Avenir Book" panose="02000503020000020003" pitchFamily="2" charset="0"/>
                <a:sym typeface="Arial"/>
              </a:rPr>
              <a:t>5</a:t>
            </a:fld>
            <a:endParaRPr sz="1200" u="none" strike="noStrike" cap="none" dirty="0">
              <a:solidFill>
                <a:srgbClr val="888888"/>
              </a:solidFill>
              <a:latin typeface="Avenir Book" panose="02000503020000020003" pitchFamily="2" charset="0"/>
              <a:sym typeface="Arial"/>
            </a:endParaRPr>
          </a:p>
        </p:txBody>
      </p:sp>
      <p:sp>
        <p:nvSpPr>
          <p:cNvPr id="288" name="Google Shape;288;ge0cadc662d_0_61"/>
          <p:cNvSpPr txBox="1"/>
          <p:nvPr/>
        </p:nvSpPr>
        <p:spPr>
          <a:xfrm>
            <a:off x="928705" y="5840859"/>
            <a:ext cx="10661400" cy="45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sz="2400" u="none" strike="noStrike" cap="none" dirty="0">
                <a:solidFill>
                  <a:srgbClr val="3F3F3F"/>
                </a:solidFill>
                <a:latin typeface="Avenir Book" panose="02000503020000020003" pitchFamily="2" charset="0"/>
                <a:sym typeface="Arial"/>
              </a:rPr>
              <a:t>Angels </a:t>
            </a:r>
            <a:r>
              <a:rPr lang="en-US" sz="2400" u="none" strike="noStrike" cap="none" dirty="0">
                <a:solidFill>
                  <a:schemeClr val="dk1"/>
                </a:solidFill>
                <a:latin typeface="Avenir Book" panose="02000503020000020003" pitchFamily="2" charset="0"/>
                <a:sym typeface="Arial"/>
              </a:rPr>
              <a:t>fuel entrepreneurs who fuel new </a:t>
            </a:r>
            <a:r>
              <a:rPr lang="en-US" sz="2400" u="none" strike="noStrike" cap="none" dirty="0">
                <a:solidFill>
                  <a:srgbClr val="3F3F3F"/>
                </a:solidFill>
                <a:latin typeface="Avenir Book" panose="02000503020000020003" pitchFamily="2" charset="0"/>
                <a:sym typeface="Arial"/>
              </a:rPr>
              <a:t>job creation.</a:t>
            </a:r>
            <a:endParaRPr sz="1400" u="none" strike="noStrike" cap="none" dirty="0">
              <a:solidFill>
                <a:srgbClr val="000000"/>
              </a:solidFill>
              <a:latin typeface="Avenir Book" panose="02000503020000020003" pitchFamily="2" charset="0"/>
              <a:sym typeface="Arial"/>
            </a:endParaRPr>
          </a:p>
          <a:p>
            <a:pPr marL="0" marR="0" lvl="0" indent="0" algn="l" rtl="0">
              <a:lnSpc>
                <a:spcPct val="100000"/>
              </a:lnSpc>
              <a:spcBef>
                <a:spcPts val="1000"/>
              </a:spcBef>
              <a:spcAft>
                <a:spcPts val="0"/>
              </a:spcAft>
              <a:buClr>
                <a:schemeClr val="accent1"/>
              </a:buClr>
              <a:buSzPts val="2400"/>
              <a:buFont typeface="Noto Sans Symbols"/>
              <a:buNone/>
            </a:pPr>
            <a:endParaRPr sz="2400" u="none" strike="noStrike" cap="none" dirty="0">
              <a:solidFill>
                <a:srgbClr val="3F3F3F"/>
              </a:solidFill>
              <a:latin typeface="Avenir Book" panose="02000503020000020003" pitchFamily="2" charset="0"/>
              <a:sym typeface="Arial"/>
            </a:endParaRPr>
          </a:p>
        </p:txBody>
      </p:sp>
      <p:pic>
        <p:nvPicPr>
          <p:cNvPr id="6" name="Picture 5" descr="Website&#10;&#10;Description automatically generated with medium confidence">
            <a:extLst>
              <a:ext uri="{FF2B5EF4-FFF2-40B4-BE49-F238E27FC236}">
                <a16:creationId xmlns:a16="http://schemas.microsoft.com/office/drawing/2014/main" id="{D7EC1C97-0FA0-3247-BAAA-47E4142581DF}"/>
              </a:ext>
            </a:extLst>
          </p:cNvPr>
          <p:cNvPicPr>
            <a:picLocks noChangeAspect="1"/>
          </p:cNvPicPr>
          <p:nvPr/>
        </p:nvPicPr>
        <p:blipFill>
          <a:blip r:embed="rId3"/>
          <a:stretch>
            <a:fillRect/>
          </a:stretch>
        </p:blipFill>
        <p:spPr>
          <a:xfrm>
            <a:off x="1490767" y="1397497"/>
            <a:ext cx="9537276" cy="4164611"/>
          </a:xfrm>
          <a:prstGeom prst="rect">
            <a:avLst/>
          </a:prstGeom>
        </p:spPr>
      </p:pic>
      <p:pic>
        <p:nvPicPr>
          <p:cNvPr id="16" name="Google Shape;150;g19f42292881_2_341">
            <a:extLst>
              <a:ext uri="{FF2B5EF4-FFF2-40B4-BE49-F238E27FC236}">
                <a16:creationId xmlns:a16="http://schemas.microsoft.com/office/drawing/2014/main" id="{DDE53346-FB33-FA41-8DD8-23C4C4DA233A}"/>
              </a:ext>
            </a:extLst>
          </p:cNvPr>
          <p:cNvPicPr preferRelativeResize="0">
            <a:picLocks noGrp="1"/>
          </p:cNvPicPr>
          <p:nvPr>
            <p:ph type="body" idx="1"/>
          </p:nvPr>
        </p:nvPicPr>
        <p:blipFill rotWithShape="1">
          <a:blip r:embed="rId4">
            <a:alphaModFix/>
          </a:blip>
          <a:srcRect/>
          <a:stretch/>
        </p:blipFill>
        <p:spPr>
          <a:xfrm>
            <a:off x="196278" y="1397497"/>
            <a:ext cx="1868303" cy="1872360"/>
          </a:xfrm>
          <a:prstGeom prst="rect">
            <a:avLst/>
          </a:prstGeom>
          <a:noFill/>
          <a:ln>
            <a:noFill/>
          </a:ln>
        </p:spPr>
      </p:pic>
    </p:spTree>
    <p:extLst>
      <p:ext uri="{BB962C8B-B14F-4D97-AF65-F5344CB8AC3E}">
        <p14:creationId xmlns:p14="http://schemas.microsoft.com/office/powerpoint/2010/main" val="123121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6"/>
          <p:cNvSpPr txBox="1">
            <a:spLocks noGrp="1"/>
          </p:cNvSpPr>
          <p:nvPr>
            <p:ph type="title"/>
          </p:nvPr>
        </p:nvSpPr>
        <p:spPr>
          <a:xfrm>
            <a:off x="226097" y="295251"/>
            <a:ext cx="11448790" cy="5952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2900"/>
              <a:buFont typeface="Arial"/>
              <a:buNone/>
            </a:pPr>
            <a:r>
              <a:rPr lang="en-US" sz="2800" b="0" kern="1200" dirty="0">
                <a:solidFill>
                  <a:srgbClr val="00646A"/>
                </a:solidFill>
                <a:latin typeface="Avenir Medium" panose="02000503020000020003" pitchFamily="2" charset="0"/>
                <a:ea typeface="+mj-ea"/>
                <a:cs typeface="+mj-cs"/>
                <a:sym typeface="Arial"/>
              </a:rPr>
              <a:t>Ann and Bill Payne’s ACA Angel University: Learn How </a:t>
            </a:r>
            <a:r>
              <a:rPr lang="en-US" sz="2800" b="0" kern="1200" dirty="0">
                <a:solidFill>
                  <a:srgbClr val="00646A"/>
                </a:solidFill>
                <a:latin typeface="Avenir Medium" panose="02000503020000020003" pitchFamily="2" charset="0"/>
                <a:ea typeface="+mj-ea"/>
                <a:cs typeface="+mj-cs"/>
              </a:rPr>
              <a:t>T</a:t>
            </a:r>
            <a:r>
              <a:rPr lang="en-US" sz="2800" b="0" kern="1200" dirty="0">
                <a:solidFill>
                  <a:srgbClr val="00646A"/>
                </a:solidFill>
                <a:latin typeface="Avenir Medium" panose="02000503020000020003" pitchFamily="2" charset="0"/>
                <a:ea typeface="+mj-ea"/>
                <a:cs typeface="+mj-cs"/>
                <a:sym typeface="Arial"/>
              </a:rPr>
              <a:t>o </a:t>
            </a:r>
            <a:r>
              <a:rPr lang="en-US" sz="2800" b="0" kern="1200" dirty="0">
                <a:solidFill>
                  <a:srgbClr val="00646A"/>
                </a:solidFill>
                <a:latin typeface="Avenir Medium" panose="02000503020000020003" pitchFamily="2" charset="0"/>
                <a:ea typeface="+mj-ea"/>
                <a:cs typeface="+mj-cs"/>
              </a:rPr>
              <a:t>B</a:t>
            </a:r>
            <a:r>
              <a:rPr lang="en-US" sz="2800" b="0" kern="1200" dirty="0">
                <a:solidFill>
                  <a:srgbClr val="00646A"/>
                </a:solidFill>
                <a:latin typeface="Avenir Medium" panose="02000503020000020003" pitchFamily="2" charset="0"/>
                <a:ea typeface="+mj-ea"/>
                <a:cs typeface="+mj-cs"/>
                <a:sym typeface="Arial"/>
              </a:rPr>
              <a:t>e </a:t>
            </a:r>
            <a:r>
              <a:rPr lang="en-US" sz="2800" b="0" kern="1200" dirty="0">
                <a:solidFill>
                  <a:srgbClr val="00646A"/>
                </a:solidFill>
                <a:latin typeface="Avenir Medium" panose="02000503020000020003" pitchFamily="2" charset="0"/>
                <a:ea typeface="+mj-ea"/>
                <a:cs typeface="+mj-cs"/>
              </a:rPr>
              <a:t>A</a:t>
            </a:r>
            <a:r>
              <a:rPr lang="en-US" sz="2800" b="0" kern="1200" dirty="0">
                <a:solidFill>
                  <a:srgbClr val="00646A"/>
                </a:solidFill>
                <a:latin typeface="Avenir Medium" panose="02000503020000020003" pitchFamily="2" charset="0"/>
                <a:ea typeface="+mj-ea"/>
                <a:cs typeface="+mj-cs"/>
                <a:sym typeface="Arial"/>
              </a:rPr>
              <a:t> </a:t>
            </a:r>
            <a:r>
              <a:rPr lang="en-US" sz="2800" b="0" kern="1200" dirty="0">
                <a:solidFill>
                  <a:srgbClr val="00646A"/>
                </a:solidFill>
                <a:latin typeface="Avenir Medium" panose="02000503020000020003" pitchFamily="2" charset="0"/>
                <a:ea typeface="+mj-ea"/>
                <a:cs typeface="+mj-cs"/>
              </a:rPr>
              <a:t>S</a:t>
            </a:r>
            <a:r>
              <a:rPr lang="en-US" sz="2800" b="0" kern="1200" dirty="0">
                <a:solidFill>
                  <a:srgbClr val="00646A"/>
                </a:solidFill>
                <a:latin typeface="Avenir Medium" panose="02000503020000020003" pitchFamily="2" charset="0"/>
                <a:ea typeface="+mj-ea"/>
                <a:cs typeface="+mj-cs"/>
                <a:sym typeface="Arial"/>
              </a:rPr>
              <a:t>uccessful </a:t>
            </a:r>
            <a:r>
              <a:rPr lang="en-US" sz="2800" b="0" kern="1200" dirty="0">
                <a:solidFill>
                  <a:srgbClr val="00646A"/>
                </a:solidFill>
                <a:latin typeface="Avenir Medium" panose="02000503020000020003" pitchFamily="2" charset="0"/>
                <a:ea typeface="+mj-ea"/>
                <a:cs typeface="+mj-cs"/>
              </a:rPr>
              <a:t>A</a:t>
            </a:r>
            <a:r>
              <a:rPr lang="en-US" sz="2800" b="0" kern="1200" dirty="0">
                <a:solidFill>
                  <a:srgbClr val="00646A"/>
                </a:solidFill>
                <a:latin typeface="Avenir Medium" panose="02000503020000020003" pitchFamily="2" charset="0"/>
                <a:ea typeface="+mj-ea"/>
                <a:cs typeface="+mj-cs"/>
                <a:sym typeface="Arial"/>
              </a:rPr>
              <a:t>ngel </a:t>
            </a:r>
            <a:r>
              <a:rPr lang="en-US" sz="2800" b="0" kern="1200" dirty="0">
                <a:solidFill>
                  <a:srgbClr val="00646A"/>
                </a:solidFill>
                <a:latin typeface="Avenir Medium" panose="02000503020000020003" pitchFamily="2" charset="0"/>
                <a:ea typeface="+mj-ea"/>
                <a:cs typeface="+mj-cs"/>
              </a:rPr>
              <a:t>I</a:t>
            </a:r>
            <a:r>
              <a:rPr lang="en-US" sz="2800" b="0" kern="1200" dirty="0">
                <a:solidFill>
                  <a:srgbClr val="00646A"/>
                </a:solidFill>
                <a:latin typeface="Avenir Medium" panose="02000503020000020003" pitchFamily="2" charset="0"/>
                <a:ea typeface="+mj-ea"/>
                <a:cs typeface="+mj-cs"/>
                <a:sym typeface="Arial"/>
              </a:rPr>
              <a:t>nvestor </a:t>
            </a:r>
            <a:r>
              <a:rPr lang="en-US" sz="2800" b="0" kern="1200" dirty="0">
                <a:solidFill>
                  <a:srgbClr val="00646A"/>
                </a:solidFill>
                <a:latin typeface="Avenir Medium" panose="02000503020000020003" pitchFamily="2" charset="0"/>
                <a:ea typeface="+mj-ea"/>
                <a:cs typeface="+mj-cs"/>
              </a:rPr>
              <a:t>I</a:t>
            </a:r>
            <a:r>
              <a:rPr lang="en-US" sz="2800" b="0" kern="1200" dirty="0">
                <a:solidFill>
                  <a:srgbClr val="00646A"/>
                </a:solidFill>
                <a:latin typeface="Avenir Medium" panose="02000503020000020003" pitchFamily="2" charset="0"/>
                <a:ea typeface="+mj-ea"/>
                <a:cs typeface="+mj-cs"/>
                <a:sym typeface="Arial"/>
              </a:rPr>
              <a:t>n </a:t>
            </a:r>
            <a:r>
              <a:rPr lang="en-US" sz="2800" b="0" kern="1200" dirty="0">
                <a:solidFill>
                  <a:srgbClr val="00646A"/>
                </a:solidFill>
                <a:latin typeface="Avenir Medium" panose="02000503020000020003" pitchFamily="2" charset="0"/>
                <a:ea typeface="+mj-ea"/>
                <a:cs typeface="+mj-cs"/>
              </a:rPr>
              <a:t>C</a:t>
            </a:r>
            <a:r>
              <a:rPr lang="en-US" sz="2800" b="0" kern="1200" dirty="0">
                <a:solidFill>
                  <a:srgbClr val="00646A"/>
                </a:solidFill>
                <a:latin typeface="Avenir Medium" panose="02000503020000020003" pitchFamily="2" charset="0"/>
                <a:ea typeface="+mj-ea"/>
                <a:cs typeface="+mj-cs"/>
                <a:sym typeface="Arial"/>
              </a:rPr>
              <a:t>onvenient </a:t>
            </a:r>
            <a:r>
              <a:rPr lang="en-US" sz="2800" b="0" kern="1200" dirty="0">
                <a:solidFill>
                  <a:srgbClr val="00646A"/>
                </a:solidFill>
                <a:latin typeface="Avenir Medium" panose="02000503020000020003" pitchFamily="2" charset="0"/>
                <a:ea typeface="+mj-ea"/>
                <a:cs typeface="+mj-cs"/>
              </a:rPr>
              <a:t>T</a:t>
            </a:r>
            <a:r>
              <a:rPr lang="en-US" sz="2800" b="0" kern="1200" dirty="0">
                <a:solidFill>
                  <a:srgbClr val="00646A"/>
                </a:solidFill>
                <a:latin typeface="Avenir Medium" panose="02000503020000020003" pitchFamily="2" charset="0"/>
                <a:ea typeface="+mj-ea"/>
                <a:cs typeface="+mj-cs"/>
                <a:sym typeface="Arial"/>
              </a:rPr>
              <a:t>wo-Hour </a:t>
            </a:r>
            <a:r>
              <a:rPr lang="en-US" sz="2800" b="0" kern="1200" dirty="0">
                <a:solidFill>
                  <a:srgbClr val="00646A"/>
                </a:solidFill>
                <a:latin typeface="Avenir Medium" panose="02000503020000020003" pitchFamily="2" charset="0"/>
                <a:ea typeface="+mj-ea"/>
                <a:cs typeface="+mj-cs"/>
              </a:rPr>
              <a:t>Courses</a:t>
            </a:r>
            <a:r>
              <a:rPr lang="en-US" sz="2800" b="0" kern="1200" dirty="0">
                <a:solidFill>
                  <a:srgbClr val="00646A"/>
                </a:solidFill>
                <a:latin typeface="Avenir Medium" panose="02000503020000020003" pitchFamily="2" charset="0"/>
                <a:ea typeface="+mj-ea"/>
                <a:cs typeface="+mj-cs"/>
                <a:sym typeface="Arial"/>
              </a:rPr>
              <a:t>. </a:t>
            </a:r>
            <a:endParaRPr sz="2800" b="0" kern="1200" dirty="0">
              <a:solidFill>
                <a:srgbClr val="00646A"/>
              </a:solidFill>
              <a:latin typeface="Avenir Medium" panose="02000503020000020003" pitchFamily="2" charset="0"/>
              <a:ea typeface="+mj-ea"/>
              <a:cs typeface="+mj-cs"/>
            </a:endParaRPr>
          </a:p>
        </p:txBody>
      </p:sp>
      <p:sp>
        <p:nvSpPr>
          <p:cNvPr id="594" name="Google Shape;594;p46"/>
          <p:cNvSpPr txBox="1">
            <a:spLocks noGrp="1"/>
          </p:cNvSpPr>
          <p:nvPr>
            <p:ph type="body" idx="1"/>
          </p:nvPr>
        </p:nvSpPr>
        <p:spPr>
          <a:xfrm>
            <a:off x="226097" y="1138687"/>
            <a:ext cx="11448159" cy="4659467"/>
          </a:xfrm>
          <a:prstGeom prst="rect">
            <a:avLst/>
          </a:prstGeom>
          <a:noFill/>
          <a:ln>
            <a:noFill/>
          </a:ln>
        </p:spPr>
        <p:txBody>
          <a:bodyPr spcFirstLastPara="1" wrap="square" lIns="91425" tIns="45700" rIns="91425" bIns="45700" anchor="t" anchorCtr="0">
            <a:normAutofit fontScale="70000" lnSpcReduction="20000"/>
          </a:bodyPr>
          <a:lstStyle/>
          <a:p>
            <a:pPr marL="548640" lvl="2" indent="-233680" algn="l" rtl="0">
              <a:spcBef>
                <a:spcPts val="1000"/>
              </a:spcBef>
              <a:spcAft>
                <a:spcPts val="0"/>
              </a:spcAft>
              <a:buClr>
                <a:srgbClr val="222222"/>
              </a:buClr>
              <a:buSzPts val="2400"/>
              <a:buChar char="▪"/>
            </a:pPr>
            <a:r>
              <a:rPr lang="en-US" sz="2400" b="1" dirty="0">
                <a:solidFill>
                  <a:srgbClr val="0070C0"/>
                </a:solidFill>
                <a:hlinkClick r:id="rId3">
                  <a:extLst>
                    <a:ext uri="{A12FA001-AC4F-418D-AE19-62706E023703}">
                      <ahyp:hlinkClr xmlns:ahyp="http://schemas.microsoft.com/office/drawing/2018/hyperlinkcolor" val="tx"/>
                    </a:ext>
                  </a:extLst>
                </a:hlinkClick>
              </a:rPr>
              <a:t>Winter 2023 - Basics</a:t>
            </a:r>
            <a:endParaRPr lang="en-US" sz="2400" b="1" dirty="0">
              <a:solidFill>
                <a:srgbClr val="0070C0"/>
              </a:solidFill>
            </a:endParaRPr>
          </a:p>
          <a:p>
            <a:pPr marL="1005840" lvl="3" indent="-233680">
              <a:buClr>
                <a:srgbClr val="222222"/>
              </a:buClr>
              <a:buSzPts val="2400"/>
            </a:pPr>
            <a:r>
              <a:rPr lang="en-US" sz="2400" dirty="0"/>
              <a:t>Fundamentals of Angel Investing – January 17</a:t>
            </a:r>
          </a:p>
          <a:p>
            <a:pPr marL="1005840" lvl="3" indent="-233680">
              <a:buClr>
                <a:srgbClr val="222222"/>
              </a:buClr>
              <a:buSzPts val="2400"/>
            </a:pPr>
            <a:r>
              <a:rPr lang="en-US" sz="2400" dirty="0"/>
              <a:t>Risks in Angel Investing – January 24</a:t>
            </a:r>
          </a:p>
          <a:p>
            <a:pPr marL="1005840" lvl="3" indent="-233680">
              <a:buClr>
                <a:srgbClr val="222222"/>
              </a:buClr>
              <a:buSzPts val="2400"/>
            </a:pPr>
            <a:r>
              <a:rPr lang="en-US" sz="2400" dirty="0"/>
              <a:t>Angel Returns and Portfolio Strategy – January 31</a:t>
            </a:r>
          </a:p>
          <a:p>
            <a:pPr marL="1005840" lvl="3" indent="-233680">
              <a:buClr>
                <a:srgbClr val="222222"/>
              </a:buClr>
              <a:buSzPts val="2400"/>
            </a:pPr>
            <a:r>
              <a:rPr lang="en-US" sz="2400" dirty="0"/>
              <a:t>Due Diligence Workshop – February 7</a:t>
            </a:r>
          </a:p>
          <a:p>
            <a:pPr marL="1005840" lvl="3" indent="-233680">
              <a:buClr>
                <a:srgbClr val="222222"/>
              </a:buClr>
              <a:buSzPts val="2400"/>
            </a:pPr>
            <a:r>
              <a:rPr lang="en-US" sz="2400" dirty="0"/>
              <a:t>Valuation Workshop – February 14</a:t>
            </a:r>
          </a:p>
          <a:p>
            <a:pPr marL="1005840" lvl="3" indent="-233680">
              <a:buClr>
                <a:srgbClr val="222222"/>
              </a:buClr>
              <a:buSzPts val="2400"/>
            </a:pPr>
            <a:r>
              <a:rPr lang="en-US" sz="2400" dirty="0"/>
              <a:t>Term Sheet Basics – February 21</a:t>
            </a:r>
          </a:p>
          <a:p>
            <a:pPr marL="1005840" lvl="3" indent="-233680">
              <a:buClr>
                <a:srgbClr val="222222"/>
              </a:buClr>
              <a:buSzPts val="2400"/>
            </a:pPr>
            <a:endParaRPr lang="en-US" sz="900" dirty="0"/>
          </a:p>
          <a:p>
            <a:pPr marL="548640" lvl="2" indent="-233680">
              <a:buClr>
                <a:srgbClr val="222222"/>
              </a:buClr>
              <a:buSzPts val="2400"/>
            </a:pPr>
            <a:r>
              <a:rPr lang="en-US" sz="2400" b="1" dirty="0">
                <a:solidFill>
                  <a:srgbClr val="0070C0"/>
                </a:solidFill>
                <a:hlinkClick r:id="rId3">
                  <a:extLst>
                    <a:ext uri="{A12FA001-AC4F-418D-AE19-62706E023703}">
                      <ahyp:hlinkClr xmlns:ahyp="http://schemas.microsoft.com/office/drawing/2018/hyperlinkcolor" val="tx"/>
                    </a:ext>
                  </a:extLst>
                </a:hlinkClick>
              </a:rPr>
              <a:t>Winter 2023 – Deeper Dive</a:t>
            </a:r>
            <a:endParaRPr lang="en-US" sz="2400" b="1" dirty="0">
              <a:solidFill>
                <a:srgbClr val="0070C0"/>
              </a:solidFill>
            </a:endParaRPr>
          </a:p>
          <a:p>
            <a:pPr marL="1005840" lvl="3" indent="-233680">
              <a:buClr>
                <a:srgbClr val="222222"/>
              </a:buClr>
              <a:buSzPts val="2400"/>
            </a:pPr>
            <a:r>
              <a:rPr lang="en-US" sz="2400" dirty="0"/>
              <a:t>Advanced Workshop on Capitalization Tables – February 28</a:t>
            </a:r>
          </a:p>
          <a:p>
            <a:pPr marL="1005840" lvl="3" indent="-233680">
              <a:buClr>
                <a:srgbClr val="222222"/>
              </a:buClr>
              <a:buSzPts val="2400"/>
            </a:pPr>
            <a:r>
              <a:rPr lang="en-US" sz="2400" dirty="0"/>
              <a:t>Startup Boards Workshop – March 7</a:t>
            </a:r>
          </a:p>
          <a:p>
            <a:pPr marL="1005840" lvl="3" indent="-233680">
              <a:buClr>
                <a:srgbClr val="222222"/>
              </a:buClr>
              <a:buSzPts val="2400"/>
            </a:pPr>
            <a:r>
              <a:rPr lang="en-US" sz="2400" dirty="0"/>
              <a:t>Angel Exit Strategies – March 14</a:t>
            </a:r>
            <a:br>
              <a:rPr lang="en-US" sz="2400" dirty="0"/>
            </a:br>
            <a:endParaRPr sz="2400" dirty="0"/>
          </a:p>
          <a:p>
            <a:pPr marL="548640" lvl="2" indent="-233680" algn="l" rtl="0">
              <a:lnSpc>
                <a:spcPct val="115000"/>
              </a:lnSpc>
              <a:spcBef>
                <a:spcPts val="0"/>
              </a:spcBef>
              <a:spcAft>
                <a:spcPts val="0"/>
              </a:spcAft>
              <a:buClr>
                <a:srgbClr val="222222"/>
              </a:buClr>
              <a:buSzPts val="2400"/>
              <a:buFont typeface="Arial"/>
              <a:buChar char="▪"/>
            </a:pPr>
            <a:r>
              <a:rPr lang="en-US" sz="2400" dirty="0">
                <a:solidFill>
                  <a:srgbClr val="222222"/>
                </a:solidFill>
                <a:highlight>
                  <a:schemeClr val="lt1"/>
                </a:highlight>
              </a:rPr>
              <a:t>Learn more at - </a:t>
            </a:r>
            <a:r>
              <a:rPr lang="en-US" sz="2400" u="sng" dirty="0">
                <a:solidFill>
                  <a:srgbClr val="1155CC"/>
                </a:solidFill>
                <a:highlight>
                  <a:schemeClr val="lt1"/>
                </a:highlight>
                <a:hlinkClick r:id="rId4">
                  <a:extLst>
                    <a:ext uri="{A12FA001-AC4F-418D-AE19-62706E023703}">
                      <ahyp:hlinkClr xmlns:ahyp="http://schemas.microsoft.com/office/drawing/2018/hyperlinkcolor" val="tx"/>
                    </a:ext>
                  </a:extLst>
                </a:hlinkClick>
              </a:rPr>
              <a:t>angelcapitalassociation.org/aca-angel-university/</a:t>
            </a:r>
            <a:endParaRPr lang="en-US" sz="2400" u="sng" dirty="0">
              <a:solidFill>
                <a:srgbClr val="1155CC"/>
              </a:solidFill>
              <a:highlight>
                <a:schemeClr val="lt1"/>
              </a:highlight>
            </a:endParaRPr>
          </a:p>
          <a:p>
            <a:pPr marL="548640" lvl="2" indent="-233680" algn="l" rtl="0">
              <a:lnSpc>
                <a:spcPct val="115000"/>
              </a:lnSpc>
              <a:spcBef>
                <a:spcPts val="0"/>
              </a:spcBef>
              <a:spcAft>
                <a:spcPts val="0"/>
              </a:spcAft>
              <a:buClr>
                <a:srgbClr val="222222"/>
              </a:buClr>
              <a:buSzPts val="2400"/>
              <a:buFont typeface="Arial"/>
              <a:buChar char="▪"/>
            </a:pPr>
            <a:endParaRPr lang="en-US" sz="2400" b="1" u="sng" dirty="0">
              <a:solidFill>
                <a:srgbClr val="1155CC"/>
              </a:solidFill>
              <a:highlight>
                <a:schemeClr val="lt1"/>
              </a:highlight>
            </a:endParaRPr>
          </a:p>
          <a:p>
            <a:pPr marL="548640" lvl="2" indent="-233680" algn="l" rtl="0">
              <a:lnSpc>
                <a:spcPct val="115000"/>
              </a:lnSpc>
              <a:spcBef>
                <a:spcPts val="0"/>
              </a:spcBef>
              <a:spcAft>
                <a:spcPts val="0"/>
              </a:spcAft>
              <a:buClr>
                <a:srgbClr val="222222"/>
              </a:buClr>
              <a:buSzPts val="2400"/>
              <a:buFont typeface="Arial"/>
              <a:buChar char="▪"/>
            </a:pPr>
            <a:r>
              <a:rPr lang="en-US" sz="2400" b="1" dirty="0"/>
              <a:t>Ann &amp; Bill Payne ACA Angel University at the ACA Summit: May 15-16, 2023</a:t>
            </a:r>
            <a:endParaRPr sz="2400" b="1" dirty="0"/>
          </a:p>
        </p:txBody>
      </p:sp>
      <p:sp>
        <p:nvSpPr>
          <p:cNvPr id="6" name="Google Shape;211;p5">
            <a:extLst>
              <a:ext uri="{FF2B5EF4-FFF2-40B4-BE49-F238E27FC236}">
                <a16:creationId xmlns:a16="http://schemas.microsoft.com/office/drawing/2014/main" id="{4E573686-261F-4299-BB22-B771D66702A6}"/>
              </a:ext>
            </a:extLst>
          </p:cNvPr>
          <p:cNvSpPr txBox="1"/>
          <p:nvPr/>
        </p:nvSpPr>
        <p:spPr>
          <a:xfrm>
            <a:off x="2256639" y="6352143"/>
            <a:ext cx="930954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u="none" strike="noStrike" kern="0" cap="none" spc="0" normalizeH="0" baseline="0" noProof="0" dirty="0">
                <a:ln>
                  <a:noFill/>
                </a:ln>
                <a:solidFill>
                  <a:srgbClr val="000000"/>
                </a:solidFill>
                <a:effectLst/>
                <a:uLnTx/>
                <a:uFillTx/>
                <a:latin typeface="Avenir Book" panose="02000503020000020003" pitchFamily="2" charset="0"/>
                <a:sym typeface="Arial"/>
              </a:rPr>
              <a:t>@2022 by Angel Capital Association.  All rights reserved.  No part of this publication may be reproduced in any form or by any means – graphic, electronic, or mechanical, including photocopying, recording, taping, and information storage and retrieval systems – without the express written permission of Angel Capital Association.</a:t>
            </a:r>
            <a:endParaRPr kumimoji="0" sz="1400" u="none" strike="noStrike" kern="0" cap="none" spc="0" normalizeH="0" baseline="0" noProof="0" dirty="0">
              <a:ln>
                <a:noFill/>
              </a:ln>
              <a:solidFill>
                <a:srgbClr val="000000"/>
              </a:solidFill>
              <a:effectLst/>
              <a:uLnTx/>
              <a:uFillTx/>
              <a:latin typeface="Avenir Book" panose="02000503020000020003" pitchFamily="2" charset="0"/>
              <a:ea typeface="+mn-ea"/>
              <a:sym typeface="Arial"/>
            </a:endParaRPr>
          </a:p>
        </p:txBody>
      </p:sp>
      <p:pic>
        <p:nvPicPr>
          <p:cNvPr id="1026" name="Picture 2">
            <a:extLst>
              <a:ext uri="{FF2B5EF4-FFF2-40B4-BE49-F238E27FC236}">
                <a16:creationId xmlns:a16="http://schemas.microsoft.com/office/drawing/2014/main" id="{F6BF2173-5782-4B53-BC0B-55D39D76E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0840" y="4367052"/>
            <a:ext cx="2946163" cy="167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9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e0cadc662d_0_61"/>
          <p:cNvSpPr txBox="1">
            <a:spLocks noGrp="1"/>
          </p:cNvSpPr>
          <p:nvPr>
            <p:ph type="title"/>
          </p:nvPr>
        </p:nvSpPr>
        <p:spPr>
          <a:xfrm>
            <a:off x="0" y="365125"/>
            <a:ext cx="12192000" cy="1020900"/>
          </a:xfrm>
          <a:prstGeom prst="rect">
            <a:avLst/>
          </a:prstGeom>
          <a:solidFill>
            <a:schemeClr val="dk2"/>
          </a:solidFill>
          <a:ln>
            <a:noFill/>
          </a:ln>
        </p:spPr>
        <p:txBody>
          <a:bodyPr spcFirstLastPara="1" wrap="square" lIns="365750" tIns="45700" rIns="91425" bIns="45700" anchor="ctr" anchorCtr="0">
            <a:noAutofit/>
          </a:bodyPr>
          <a:lstStyle/>
          <a:p>
            <a:pPr marL="0" lvl="0" indent="0" algn="l" rtl="0">
              <a:lnSpc>
                <a:spcPct val="80000"/>
              </a:lnSpc>
              <a:spcBef>
                <a:spcPts val="0"/>
              </a:spcBef>
              <a:spcAft>
                <a:spcPts val="0"/>
              </a:spcAft>
              <a:buClr>
                <a:schemeClr val="lt1"/>
              </a:buClr>
              <a:buSzPts val="2500"/>
              <a:buFont typeface="Arial"/>
              <a:buNone/>
            </a:pPr>
            <a:br>
              <a:rPr lang="en-US" dirty="0">
                <a:latin typeface="Avenir Medium" panose="02000503020000020003" pitchFamily="2" charset="0"/>
              </a:rPr>
            </a:br>
            <a:r>
              <a:rPr lang="en-US" dirty="0">
                <a:latin typeface="Avenir Medium" panose="02000503020000020003" pitchFamily="2" charset="0"/>
              </a:rPr>
              <a:t>Community Networking</a:t>
            </a:r>
          </a:p>
        </p:txBody>
      </p:sp>
      <p:sp>
        <p:nvSpPr>
          <p:cNvPr id="286" name="Google Shape;286;ge0cadc662d_0_61"/>
          <p:cNvSpPr txBox="1"/>
          <p:nvPr/>
        </p:nvSpPr>
        <p:spPr>
          <a:xfrm>
            <a:off x="350730" y="6214110"/>
            <a:ext cx="779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888888"/>
                </a:solidFill>
                <a:latin typeface="Avenir Book" panose="02000503020000020003" pitchFamily="2" charset="0"/>
                <a:sym typeface="Arial"/>
              </a:rPr>
              <a:t>7</a:t>
            </a:fld>
            <a:endParaRPr sz="1200" u="none" strike="noStrike" cap="none" dirty="0">
              <a:solidFill>
                <a:srgbClr val="888888"/>
              </a:solidFill>
              <a:latin typeface="Avenir Book" panose="02000503020000020003" pitchFamily="2" charset="0"/>
              <a:sym typeface="Arial"/>
            </a:endParaRPr>
          </a:p>
        </p:txBody>
      </p:sp>
      <p:sp>
        <p:nvSpPr>
          <p:cNvPr id="287" name="Google Shape;287;ge0cadc662d_0_61"/>
          <p:cNvSpPr txBox="1">
            <a:spLocks noGrp="1"/>
          </p:cNvSpPr>
          <p:nvPr>
            <p:ph type="body" idx="1"/>
          </p:nvPr>
        </p:nvSpPr>
        <p:spPr>
          <a:xfrm>
            <a:off x="928700" y="1464750"/>
            <a:ext cx="10161900" cy="45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endParaRPr sz="1900" dirty="0"/>
          </a:p>
          <a:p>
            <a:pPr marL="0" lvl="0" indent="0" algn="l" rtl="0">
              <a:lnSpc>
                <a:spcPct val="100000"/>
              </a:lnSpc>
              <a:spcBef>
                <a:spcPts val="1000"/>
              </a:spcBef>
              <a:spcAft>
                <a:spcPts val="0"/>
              </a:spcAft>
              <a:buSzPts val="2400"/>
              <a:buNone/>
            </a:pPr>
            <a:endParaRPr sz="2400" dirty="0"/>
          </a:p>
        </p:txBody>
      </p:sp>
      <p:sp>
        <p:nvSpPr>
          <p:cNvPr id="288" name="Google Shape;288;ge0cadc662d_0_61"/>
          <p:cNvSpPr txBox="1"/>
          <p:nvPr/>
        </p:nvSpPr>
        <p:spPr>
          <a:xfrm>
            <a:off x="928705" y="5840859"/>
            <a:ext cx="10661400" cy="45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chemeClr val="accent1"/>
              </a:buClr>
              <a:buSzPts val="2400"/>
              <a:buFont typeface="Noto Sans Symbols"/>
              <a:buNone/>
            </a:pPr>
            <a:endParaRPr sz="2400" u="none" strike="noStrike" cap="none" dirty="0">
              <a:solidFill>
                <a:srgbClr val="3F3F3F"/>
              </a:solidFill>
              <a:latin typeface="Avenir Book" panose="02000503020000020003" pitchFamily="2" charset="0"/>
              <a:sym typeface="Arial"/>
            </a:endParaRPr>
          </a:p>
        </p:txBody>
      </p:sp>
      <p:grpSp>
        <p:nvGrpSpPr>
          <p:cNvPr id="289" name="Google Shape;289;ge0cadc662d_0_61"/>
          <p:cNvGrpSpPr/>
          <p:nvPr/>
        </p:nvGrpSpPr>
        <p:grpSpPr>
          <a:xfrm>
            <a:off x="350730" y="1479534"/>
            <a:ext cx="2835587" cy="2842815"/>
            <a:chOff x="3127577" y="2291867"/>
            <a:chExt cx="2835587" cy="2842815"/>
          </a:xfrm>
        </p:grpSpPr>
        <p:grpSp>
          <p:nvGrpSpPr>
            <p:cNvPr id="290" name="Google Shape;290;ge0cadc662d_0_61"/>
            <p:cNvGrpSpPr/>
            <p:nvPr/>
          </p:nvGrpSpPr>
          <p:grpSpPr>
            <a:xfrm>
              <a:off x="3219906" y="2540893"/>
              <a:ext cx="2743258" cy="2593789"/>
              <a:chOff x="313150" y="1931111"/>
              <a:chExt cx="2962801" cy="3554596"/>
            </a:xfrm>
          </p:grpSpPr>
          <p:sp>
            <p:nvSpPr>
              <p:cNvPr id="291" name="Google Shape;291;ge0cadc662d_0_61"/>
              <p:cNvSpPr/>
              <p:nvPr/>
            </p:nvSpPr>
            <p:spPr>
              <a:xfrm>
                <a:off x="313150" y="2872707"/>
                <a:ext cx="2962800" cy="2613000"/>
              </a:xfrm>
              <a:prstGeom prst="rect">
                <a:avLst/>
              </a:prstGeom>
              <a:solidFill>
                <a:srgbClr val="D9ECD1"/>
              </a:solidFill>
              <a:ln w="38100" cap="flat" cmpd="sng">
                <a:solidFill>
                  <a:schemeClr val="accent1"/>
                </a:solidFill>
                <a:prstDash val="solid"/>
                <a:miter lim="800000"/>
                <a:headEnd type="none" w="sm" len="sm"/>
                <a:tailEnd type="none" w="sm" len="sm"/>
              </a:ln>
            </p:spPr>
            <p:txBody>
              <a:bodyPr spcFirstLastPara="1" wrap="square" lIns="182875" tIns="91425" rIns="18287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dirty="0">
                    <a:solidFill>
                      <a:schemeClr val="accent1"/>
                    </a:solidFill>
                    <a:latin typeface="Avenir Book" panose="02000503020000020003" pitchFamily="2" charset="0"/>
                    <a:sym typeface="Arial"/>
                  </a:rPr>
                  <a:t>Growing </a:t>
                </a:r>
                <a:endParaRPr sz="1400" u="none" strike="noStrike" cap="none" dirty="0">
                  <a:solidFill>
                    <a:schemeClr val="accent1"/>
                  </a:solidFill>
                  <a:latin typeface="Avenir Book" panose="02000503020000020003" pitchFamily="2" charset="0"/>
                  <a:sym typeface="Arial"/>
                </a:endParaRPr>
              </a:p>
              <a:p>
                <a:pPr marL="0" marR="0" lvl="0" indent="0" algn="ctr" rtl="0">
                  <a:lnSpc>
                    <a:spcPct val="100000"/>
                  </a:lnSpc>
                  <a:spcBef>
                    <a:spcPts val="0"/>
                  </a:spcBef>
                  <a:spcAft>
                    <a:spcPts val="0"/>
                  </a:spcAft>
                  <a:buClr>
                    <a:schemeClr val="dk1"/>
                  </a:buClr>
                  <a:buSzPts val="1400"/>
                  <a:buFont typeface="Arial"/>
                  <a:buNone/>
                </a:pPr>
                <a:r>
                  <a:rPr lang="en-US" sz="1400" u="none" strike="noStrike" cap="none" dirty="0">
                    <a:solidFill>
                      <a:schemeClr val="accent1"/>
                    </a:solidFill>
                    <a:latin typeface="Avenir Book" panose="02000503020000020003" pitchFamily="2" charset="0"/>
                    <a:sym typeface="Arial"/>
                  </a:rPr>
                  <a:t>Together</a:t>
                </a:r>
                <a:endParaRPr sz="1400" u="none" strike="noStrike" cap="none" dirty="0">
                  <a:solidFill>
                    <a:schemeClr val="accent1"/>
                  </a:solidFill>
                  <a:latin typeface="Avenir Book" panose="02000503020000020003" pitchFamily="2" charset="0"/>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u="none" strike="noStrike" cap="none" dirty="0">
                    <a:solidFill>
                      <a:schemeClr val="dk1"/>
                    </a:solidFill>
                    <a:latin typeface="Avenir Book" panose="02000503020000020003" pitchFamily="2" charset="0"/>
                    <a:sym typeface="Arial"/>
                  </a:rPr>
                  <a:t>Creating strong,  diverse networks to facilitate a greater number and more efficient, profitable, and equitable investments.</a:t>
                </a:r>
                <a:endParaRPr sz="900" u="none" strike="noStrike" cap="none" dirty="0">
                  <a:solidFill>
                    <a:srgbClr val="262626"/>
                  </a:solidFill>
                  <a:latin typeface="Avenir Book" panose="02000503020000020003" pitchFamily="2" charset="0"/>
                  <a:sym typeface="Arial"/>
                </a:endParaRPr>
              </a:p>
              <a:p>
                <a:pPr marL="457200" marR="0" lvl="0" indent="0" algn="l" rtl="0">
                  <a:lnSpc>
                    <a:spcPct val="100000"/>
                  </a:lnSpc>
                  <a:spcBef>
                    <a:spcPts val="600"/>
                  </a:spcBef>
                  <a:spcAft>
                    <a:spcPts val="0"/>
                  </a:spcAft>
                  <a:buClr>
                    <a:srgbClr val="000000"/>
                  </a:buClr>
                  <a:buSzPts val="1200"/>
                  <a:buFont typeface="Arial"/>
                  <a:buNone/>
                </a:pPr>
                <a:endParaRPr sz="1200" u="none" strike="noStrike" cap="none" dirty="0">
                  <a:solidFill>
                    <a:schemeClr val="dk1"/>
                  </a:solidFill>
                  <a:latin typeface="Avenir Book" panose="02000503020000020003" pitchFamily="2" charset="0"/>
                  <a:sym typeface="Arial"/>
                </a:endParaRPr>
              </a:p>
            </p:txBody>
          </p:sp>
          <p:sp>
            <p:nvSpPr>
              <p:cNvPr id="292" name="Google Shape;292;ge0cadc662d_0_61"/>
              <p:cNvSpPr/>
              <p:nvPr/>
            </p:nvSpPr>
            <p:spPr>
              <a:xfrm>
                <a:off x="313151" y="1931111"/>
                <a:ext cx="2962800" cy="941700"/>
              </a:xfrm>
              <a:prstGeom prst="rect">
                <a:avLst/>
              </a:prstGeom>
              <a:solidFill>
                <a:schemeClr val="accent1"/>
              </a:solidFill>
              <a:ln w="38100" cap="flat" cmpd="sng">
                <a:solidFill>
                  <a:schemeClr val="accent1"/>
                </a:solidFill>
                <a:prstDash val="solid"/>
                <a:miter lim="800000"/>
                <a:headEnd type="none" w="sm" len="sm"/>
                <a:tailEnd type="none" w="sm" len="sm"/>
              </a:ln>
            </p:spPr>
            <p:txBody>
              <a:bodyPr spcFirstLastPara="1" wrap="square" lIns="91425" tIns="45700" rIns="91425" bIns="91425" anchor="b"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u="none" strike="noStrike" cap="none" dirty="0">
                    <a:solidFill>
                      <a:schemeClr val="lt1"/>
                    </a:solidFill>
                    <a:latin typeface="Avenir Book" panose="02000503020000020003" pitchFamily="2" charset="0"/>
                    <a:sym typeface="Arial"/>
                  </a:rPr>
                  <a:t>COMMUNITY NETWORKING</a:t>
                </a:r>
                <a:endParaRPr sz="1700" u="none" strike="noStrike" cap="none" dirty="0">
                  <a:solidFill>
                    <a:schemeClr val="lt1"/>
                  </a:solidFill>
                  <a:latin typeface="Avenir Book" panose="02000503020000020003" pitchFamily="2" charset="0"/>
                  <a:sym typeface="Arial"/>
                </a:endParaRPr>
              </a:p>
            </p:txBody>
          </p:sp>
        </p:grpSp>
        <p:pic>
          <p:nvPicPr>
            <p:cNvPr id="293" name="Google Shape;293;ge0cadc662d_0_61" descr="A picture containing drawing, food&#10;&#10;Description automatically generated"/>
            <p:cNvPicPr preferRelativeResize="0"/>
            <p:nvPr/>
          </p:nvPicPr>
          <p:blipFill rotWithShape="1">
            <a:blip r:embed="rId3">
              <a:alphaModFix/>
            </a:blip>
            <a:srcRect l="4512" t="4512" r="4510" b="4510"/>
            <a:stretch/>
          </p:blipFill>
          <p:spPr>
            <a:xfrm>
              <a:off x="3127577" y="2291867"/>
              <a:ext cx="594300" cy="594300"/>
            </a:xfrm>
            <a:prstGeom prst="ellipse">
              <a:avLst/>
            </a:prstGeom>
            <a:noFill/>
            <a:ln w="19050" cap="flat" cmpd="sng">
              <a:solidFill>
                <a:schemeClr val="lt1"/>
              </a:solidFill>
              <a:prstDash val="solid"/>
              <a:round/>
              <a:headEnd type="none" w="sm" len="sm"/>
              <a:tailEnd type="none" w="sm" len="sm"/>
            </a:ln>
          </p:spPr>
        </p:pic>
      </p:grpSp>
      <p:sp>
        <p:nvSpPr>
          <p:cNvPr id="26" name="Text Placeholder 2">
            <a:extLst>
              <a:ext uri="{FF2B5EF4-FFF2-40B4-BE49-F238E27FC236}">
                <a16:creationId xmlns:a16="http://schemas.microsoft.com/office/drawing/2014/main" id="{5403EBEC-A674-4B60-8D6F-25F1652BF029}"/>
              </a:ext>
            </a:extLst>
          </p:cNvPr>
          <p:cNvSpPr txBox="1">
            <a:spLocks/>
          </p:cNvSpPr>
          <p:nvPr/>
        </p:nvSpPr>
        <p:spPr>
          <a:xfrm>
            <a:off x="3278646" y="1608684"/>
            <a:ext cx="4192891"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1pPr>
            <a:lvl2pPr marL="914400" marR="0" lvl="1"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latin typeface="Avenir Book" panose="02000503020000020003" pitchFamily="2" charset="0"/>
                <a:hlinkClick r:id="rId4"/>
              </a:rPr>
              <a:t>ACA Peer Groups</a:t>
            </a:r>
            <a:endParaRPr lang="en-US" dirty="0">
              <a:latin typeface="Avenir Book" panose="02000503020000020003" pitchFamily="2" charset="0"/>
            </a:endParaRPr>
          </a:p>
          <a:p>
            <a:pPr lvl="1"/>
            <a:r>
              <a:rPr lang="en-US" dirty="0">
                <a:latin typeface="Avenir Book" panose="02000503020000020003" pitchFamily="2" charset="0"/>
              </a:rPr>
              <a:t>Clean Tech</a:t>
            </a:r>
          </a:p>
          <a:p>
            <a:pPr lvl="1"/>
            <a:r>
              <a:rPr lang="en-US" dirty="0">
                <a:latin typeface="Avenir Book" panose="02000503020000020003" pitchFamily="2" charset="0"/>
              </a:rPr>
              <a:t>Life Sciences</a:t>
            </a:r>
          </a:p>
          <a:p>
            <a:pPr lvl="1"/>
            <a:r>
              <a:rPr lang="en-US" dirty="0">
                <a:latin typeface="Avenir Book" panose="02000503020000020003" pitchFamily="2" charset="0"/>
              </a:rPr>
              <a:t>Growing Women’s Capital</a:t>
            </a:r>
          </a:p>
          <a:p>
            <a:pPr lvl="1"/>
            <a:r>
              <a:rPr lang="en-US" dirty="0">
                <a:latin typeface="Avenir Book" panose="02000503020000020003" pitchFamily="2" charset="0"/>
              </a:rPr>
              <a:t>Impact Investing</a:t>
            </a:r>
          </a:p>
          <a:p>
            <a:pPr lvl="1"/>
            <a:r>
              <a:rPr lang="en-US" dirty="0">
                <a:latin typeface="Avenir Book" panose="02000503020000020003" pitchFamily="2" charset="0"/>
              </a:rPr>
              <a:t>Regional Connections</a:t>
            </a:r>
          </a:p>
        </p:txBody>
      </p:sp>
      <p:sp>
        <p:nvSpPr>
          <p:cNvPr id="14" name="Text Placeholder 2">
            <a:extLst>
              <a:ext uri="{FF2B5EF4-FFF2-40B4-BE49-F238E27FC236}">
                <a16:creationId xmlns:a16="http://schemas.microsoft.com/office/drawing/2014/main" id="{67156A9E-990D-FA4C-ACE5-12C9E5CC637D}"/>
              </a:ext>
            </a:extLst>
          </p:cNvPr>
          <p:cNvSpPr txBox="1">
            <a:spLocks/>
          </p:cNvSpPr>
          <p:nvPr/>
        </p:nvSpPr>
        <p:spPr>
          <a:xfrm>
            <a:off x="7082369" y="1712846"/>
            <a:ext cx="4192891"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1pPr>
            <a:lvl2pPr marL="914400" marR="0" lvl="1"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latin typeface="Avenir Book" panose="02000503020000020003" pitchFamily="2" charset="0"/>
              </a:rPr>
              <a:t>Syndication Opportunities in 2022</a:t>
            </a:r>
            <a:br>
              <a:rPr lang="en-US" dirty="0">
                <a:latin typeface="Avenir Book" panose="02000503020000020003" pitchFamily="2" charset="0"/>
              </a:rPr>
            </a:br>
            <a:endParaRPr lang="en-US" dirty="0">
              <a:latin typeface="Avenir Book" panose="02000503020000020003" pitchFamily="2" charset="0"/>
            </a:endParaRPr>
          </a:p>
          <a:p>
            <a:r>
              <a:rPr lang="en-US" dirty="0">
                <a:latin typeface="Avenir Book" panose="02000503020000020003" pitchFamily="2" charset="0"/>
                <a:hlinkClick r:id="rId5"/>
              </a:rPr>
              <a:t>ACA Connect </a:t>
            </a:r>
            <a:br>
              <a:rPr lang="en-US" dirty="0">
                <a:latin typeface="Avenir Book" panose="02000503020000020003" pitchFamily="2" charset="0"/>
              </a:rPr>
            </a:br>
            <a:endParaRPr lang="en-US" dirty="0">
              <a:latin typeface="Avenir Book" panose="02000503020000020003" pitchFamily="2" charset="0"/>
            </a:endParaRPr>
          </a:p>
          <a:p>
            <a:r>
              <a:rPr lang="en-US" dirty="0">
                <a:latin typeface="Avenir Book" panose="02000503020000020003" pitchFamily="2" charset="0"/>
                <a:hlinkClick r:id="rId6"/>
              </a:rPr>
              <a:t>Member News</a:t>
            </a:r>
            <a:br>
              <a:rPr lang="en-US" dirty="0">
                <a:latin typeface="Avenir Book" panose="02000503020000020003" pitchFamily="2" charset="0"/>
              </a:rPr>
            </a:br>
            <a:endParaRPr lang="en-US" dirty="0">
              <a:latin typeface="Avenir Book" panose="02000503020000020003" pitchFamily="2" charset="0"/>
            </a:endParaRPr>
          </a:p>
          <a:p>
            <a:r>
              <a:rPr lang="en-US" dirty="0">
                <a:latin typeface="Avenir Book" panose="02000503020000020003" pitchFamily="2" charset="0"/>
                <a:hlinkClick r:id="rId7"/>
              </a:rPr>
              <a:t>Share Your Great News!</a:t>
            </a:r>
            <a:endParaRPr lang="en-US" dirty="0">
              <a:latin typeface="Avenir Book" panose="02000503020000020003" pitchFamily="2" charset="0"/>
            </a:endParaRPr>
          </a:p>
          <a:p>
            <a:pPr lvl="1"/>
            <a:endParaRPr lang="en-US" dirty="0">
              <a:latin typeface="Avenir Book" panose="02000503020000020003" pitchFamily="2" charset="0"/>
            </a:endParaRPr>
          </a:p>
          <a:p>
            <a:endParaRPr lang="en-US" dirty="0">
              <a:latin typeface="Avenir Book" panose="02000503020000020003" pitchFamily="2" charset="0"/>
            </a:endParaRPr>
          </a:p>
        </p:txBody>
      </p:sp>
      <p:pic>
        <p:nvPicPr>
          <p:cNvPr id="5" name="Picture 4" descr="Text&#10;&#10;Description automatically generated">
            <a:hlinkClick r:id="rId8"/>
            <a:extLst>
              <a:ext uri="{FF2B5EF4-FFF2-40B4-BE49-F238E27FC236}">
                <a16:creationId xmlns:a16="http://schemas.microsoft.com/office/drawing/2014/main" id="{F3A6E28C-76E2-CA43-976A-7F8D6FFE67CD}"/>
              </a:ext>
            </a:extLst>
          </p:cNvPr>
          <p:cNvPicPr>
            <a:picLocks noChangeAspect="1"/>
          </p:cNvPicPr>
          <p:nvPr/>
        </p:nvPicPr>
        <p:blipFill>
          <a:blip r:embed="rId9"/>
          <a:stretch>
            <a:fillRect/>
          </a:stretch>
        </p:blipFill>
        <p:spPr>
          <a:xfrm>
            <a:off x="2292173" y="3813814"/>
            <a:ext cx="7607654" cy="2662679"/>
          </a:xfrm>
          <a:prstGeom prst="rect">
            <a:avLst/>
          </a:prstGeom>
        </p:spPr>
      </p:pic>
    </p:spTree>
    <p:extLst>
      <p:ext uri="{BB962C8B-B14F-4D97-AF65-F5344CB8AC3E}">
        <p14:creationId xmlns:p14="http://schemas.microsoft.com/office/powerpoint/2010/main" val="102972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5736-D058-4023-2290-0A18E699CD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2042C5C-6D6E-8C2A-11ED-C884F56D4A9F}"/>
              </a:ext>
            </a:extLst>
          </p:cNvPr>
          <p:cNvPicPr>
            <a:picLocks noGrp="1" noChangeAspect="1"/>
          </p:cNvPicPr>
          <p:nvPr>
            <p:ph sz="quarter" idx="10"/>
          </p:nvPr>
        </p:nvPicPr>
        <p:blipFill rotWithShape="1">
          <a:blip r:embed="rId2"/>
          <a:srcRect t="444"/>
          <a:stretch/>
        </p:blipFill>
        <p:spPr>
          <a:xfrm>
            <a:off x="0" y="0"/>
            <a:ext cx="12246437" cy="6858000"/>
          </a:xfrm>
        </p:spPr>
      </p:pic>
    </p:spTree>
    <p:extLst>
      <p:ext uri="{BB962C8B-B14F-4D97-AF65-F5344CB8AC3E}">
        <p14:creationId xmlns:p14="http://schemas.microsoft.com/office/powerpoint/2010/main" val="75831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7413-240B-4D0B-24A8-427E41344622}"/>
              </a:ext>
            </a:extLst>
          </p:cNvPr>
          <p:cNvSpPr>
            <a:spLocks noGrp="1"/>
          </p:cNvSpPr>
          <p:nvPr>
            <p:ph type="title"/>
          </p:nvPr>
        </p:nvSpPr>
        <p:spPr/>
        <p:txBody>
          <a:bodyPr/>
          <a:lstStyle/>
          <a:p>
            <a:r>
              <a:rPr lang="en-US" dirty="0">
                <a:latin typeface="Avenir Medium" panose="02000503020000020003" pitchFamily="2" charset="0"/>
              </a:rPr>
              <a:t>Community Networking ACA 2023: The Summit of Angel Investing</a:t>
            </a:r>
          </a:p>
        </p:txBody>
      </p:sp>
      <p:sp>
        <p:nvSpPr>
          <p:cNvPr id="3" name="Text Placeholder 2">
            <a:extLst>
              <a:ext uri="{FF2B5EF4-FFF2-40B4-BE49-F238E27FC236}">
                <a16:creationId xmlns:a16="http://schemas.microsoft.com/office/drawing/2014/main" id="{B381AE91-2AE3-CC9F-15D7-0844DC2197FB}"/>
              </a:ext>
            </a:extLst>
          </p:cNvPr>
          <p:cNvSpPr>
            <a:spLocks noGrp="1"/>
          </p:cNvSpPr>
          <p:nvPr>
            <p:ph type="body" idx="1"/>
          </p:nvPr>
        </p:nvSpPr>
        <p:spPr>
          <a:xfrm>
            <a:off x="952500" y="5016131"/>
            <a:ext cx="5945792" cy="1476744"/>
          </a:xfrm>
        </p:spPr>
        <p:txBody>
          <a:bodyPr/>
          <a:lstStyle/>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Ecosystem Development and Support</a:t>
            </a: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Emerging Global Trends</a:t>
            </a: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Group Leaders</a:t>
            </a:r>
          </a:p>
        </p:txBody>
      </p:sp>
      <p:pic>
        <p:nvPicPr>
          <p:cNvPr id="7" name="Picture 6" descr="Text&#10;&#10;Description automatically generated">
            <a:extLst>
              <a:ext uri="{FF2B5EF4-FFF2-40B4-BE49-F238E27FC236}">
                <a16:creationId xmlns:a16="http://schemas.microsoft.com/office/drawing/2014/main" id="{70ECCBB5-66EB-FC4B-B3BC-83D1C6BCD0FB}"/>
              </a:ext>
            </a:extLst>
          </p:cNvPr>
          <p:cNvPicPr>
            <a:picLocks noChangeAspect="1"/>
          </p:cNvPicPr>
          <p:nvPr/>
        </p:nvPicPr>
        <p:blipFill>
          <a:blip r:embed="rId2"/>
          <a:stretch>
            <a:fillRect/>
          </a:stretch>
        </p:blipFill>
        <p:spPr>
          <a:xfrm>
            <a:off x="348771" y="1385888"/>
            <a:ext cx="10890729" cy="3630243"/>
          </a:xfrm>
          <a:prstGeom prst="rect">
            <a:avLst/>
          </a:prstGeom>
          <a:ln>
            <a:noFill/>
          </a:ln>
          <a:effectLst>
            <a:outerShdw blurRad="190500" algn="tl" rotWithShape="0">
              <a:srgbClr val="000000">
                <a:alpha val="70000"/>
              </a:srgbClr>
            </a:outerShdw>
          </a:effectLst>
        </p:spPr>
      </p:pic>
      <p:sp>
        <p:nvSpPr>
          <p:cNvPr id="8" name="Text Placeholder 2">
            <a:extLst>
              <a:ext uri="{FF2B5EF4-FFF2-40B4-BE49-F238E27FC236}">
                <a16:creationId xmlns:a16="http://schemas.microsoft.com/office/drawing/2014/main" id="{882D14D9-BB80-734F-84CC-377F55ABEE04}"/>
              </a:ext>
            </a:extLst>
          </p:cNvPr>
          <p:cNvSpPr txBox="1">
            <a:spLocks/>
          </p:cNvSpPr>
          <p:nvPr/>
        </p:nvSpPr>
        <p:spPr>
          <a:xfrm>
            <a:off x="6096000" y="5016131"/>
            <a:ext cx="5945792" cy="14767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1pPr>
            <a:lvl2pPr marL="914400" marR="0" lvl="1"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3pPr>
            <a:lvl4pPr marL="1828800" marR="0" lvl="3"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Host Investment Sectors – Including Life Sciences</a:t>
            </a: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a:t>
            </a:r>
            <a:r>
              <a:rPr lang="en-US" sz="2000" b="1" dirty="0">
                <a:latin typeface="Calibri" panose="020F0502020204030204" pitchFamily="34" charset="0"/>
                <a:ea typeface="Calibri" panose="020F0502020204030204" pitchFamily="34" charset="0"/>
                <a:cs typeface="Times New Roman" panose="02020603050405020304" pitchFamily="18" charset="0"/>
              </a:rPr>
              <a:t>imeless Investing Education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672799"/>
      </p:ext>
    </p:extLst>
  </p:cSld>
  <p:clrMapOvr>
    <a:masterClrMapping/>
  </p:clrMapOvr>
</p:sld>
</file>

<file path=ppt/theme/theme1.xml><?xml version="1.0" encoding="utf-8"?>
<a:theme xmlns:a="http://schemas.openxmlformats.org/drawingml/2006/main" name="Office Theme">
  <a:themeElements>
    <a:clrScheme name="ACA Brand Colors">
      <a:dk1>
        <a:srgbClr val="000000"/>
      </a:dk1>
      <a:lt1>
        <a:srgbClr val="FFFFFF"/>
      </a:lt1>
      <a:dk2>
        <a:srgbClr val="006569"/>
      </a:dk2>
      <a:lt2>
        <a:srgbClr val="F79320"/>
      </a:lt2>
      <a:accent1>
        <a:srgbClr val="53873C"/>
      </a:accent1>
      <a:accent2>
        <a:srgbClr val="5C2460"/>
      </a:accent2>
      <a:accent3>
        <a:srgbClr val="A51724"/>
      </a:accent3>
      <a:accent4>
        <a:srgbClr val="F15928"/>
      </a:accent4>
      <a:accent5>
        <a:srgbClr val="003C40"/>
      </a:accent5>
      <a:accent6>
        <a:srgbClr val="360338"/>
      </a:accent6>
      <a:hlink>
        <a:srgbClr val="00656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CA Brand Colors">
      <a:dk1>
        <a:srgbClr val="000000"/>
      </a:dk1>
      <a:lt1>
        <a:srgbClr val="FFFFFF"/>
      </a:lt1>
      <a:dk2>
        <a:srgbClr val="006569"/>
      </a:dk2>
      <a:lt2>
        <a:srgbClr val="F79320"/>
      </a:lt2>
      <a:accent1>
        <a:srgbClr val="53873C"/>
      </a:accent1>
      <a:accent2>
        <a:srgbClr val="5C2460"/>
      </a:accent2>
      <a:accent3>
        <a:srgbClr val="A51724"/>
      </a:accent3>
      <a:accent4>
        <a:srgbClr val="F15928"/>
      </a:accent4>
      <a:accent5>
        <a:srgbClr val="003C40"/>
      </a:accent5>
      <a:accent6>
        <a:srgbClr val="360338"/>
      </a:accent6>
      <a:hlink>
        <a:srgbClr val="006569"/>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_Brand_Template_v2" id="{23512CB4-AB7F-F74F-87E1-F73394E6172A}" vid="{1A7FFE66-1A78-9A45-BDE9-7CBDC3FDAB78}"/>
    </a:ext>
  </a:extLst>
</a:theme>
</file>

<file path=ppt/theme/theme3.xml><?xml version="1.0" encoding="utf-8"?>
<a:theme xmlns:a="http://schemas.openxmlformats.org/drawingml/2006/main" name="3_Office Theme">
  <a:themeElements>
    <a:clrScheme name="Custom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70AD47"/>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777</Words>
  <Application>Microsoft Macintosh PowerPoint</Application>
  <PresentationFormat>Widescreen</PresentationFormat>
  <Paragraphs>114</Paragraphs>
  <Slides>14</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Arial</vt:lpstr>
      <vt:lpstr>Avenir</vt:lpstr>
      <vt:lpstr>Avenir Book</vt:lpstr>
      <vt:lpstr>Avenir Medium</vt:lpstr>
      <vt:lpstr>Avenir Next LT Pro</vt:lpstr>
      <vt:lpstr>Calibri</vt:lpstr>
      <vt:lpstr>Noto Sans</vt:lpstr>
      <vt:lpstr>Noto Sans Symbols</vt:lpstr>
      <vt:lpstr>System Font Regular</vt:lpstr>
      <vt:lpstr>Wingdings</vt:lpstr>
      <vt:lpstr>Office Theme</vt:lpstr>
      <vt:lpstr>Office Theme</vt:lpstr>
      <vt:lpstr>3_Office Theme</vt:lpstr>
      <vt:lpstr>GROUP LEADERS</vt:lpstr>
      <vt:lpstr>ACA Strategic Pillars</vt:lpstr>
      <vt:lpstr>Ways to Get Involved! </vt:lpstr>
      <vt:lpstr>Ways to Get Involved! </vt:lpstr>
      <vt:lpstr> Education and Smart Practices</vt:lpstr>
      <vt:lpstr>Ann and Bill Payne’s ACA Angel University: Learn How To Be A Successful Angel Investor In Convenient Two-Hour Courses. </vt:lpstr>
      <vt:lpstr> Community Networking</vt:lpstr>
      <vt:lpstr>PowerPoint Presentation</vt:lpstr>
      <vt:lpstr>Community Networking ACA 2023: The Summit of Angel Investing</vt:lpstr>
      <vt:lpstr> Policy &amp; Advocacy</vt:lpstr>
      <vt:lpstr> Data Analytics and Insights: Angel Funders Report</vt:lpstr>
      <vt:lpstr>The AIF: a Wholly-Owned 501(C)3 Subsidiary</vt:lpstr>
      <vt:lpstr>The AIF: a Wholly-Owned 501(c)3 Subsidiary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Whitton</dc:creator>
  <cp:lastModifiedBy>Dannielle Stewart</cp:lastModifiedBy>
  <cp:revision>109</cp:revision>
  <dcterms:created xsi:type="dcterms:W3CDTF">2020-09-21T18:34:34Z</dcterms:created>
  <dcterms:modified xsi:type="dcterms:W3CDTF">2023-01-19T05:50:25Z</dcterms:modified>
</cp:coreProperties>
</file>